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8" r:id="rId3"/>
    <p:sldId id="260" r:id="rId4"/>
    <p:sldId id="261" r:id="rId5"/>
    <p:sldId id="277" r:id="rId6"/>
    <p:sldId id="263" r:id="rId7"/>
    <p:sldId id="264" r:id="rId8"/>
    <p:sldId id="265" r:id="rId9"/>
    <p:sldId id="278" r:id="rId10"/>
    <p:sldId id="280" r:id="rId11"/>
    <p:sldId id="267" r:id="rId12"/>
    <p:sldId id="268" r:id="rId13"/>
    <p:sldId id="269" r:id="rId14"/>
    <p:sldId id="270" r:id="rId15"/>
    <p:sldId id="279" r:id="rId16"/>
  </p:sldIdLst>
  <p:sldSz cx="9753600" cy="7315200"/>
  <p:notesSz cx="6858000" cy="9144000"/>
  <p:embeddedFontLst>
    <p:embeddedFont>
      <p:font typeface="Arimo Bold" panose="020B0604020202020204" charset="0"/>
      <p:regular r:id="rId18"/>
    </p:embeddedFont>
    <p:embeddedFont>
      <p:font typeface="Calibri" panose="020F0502020204030204" pitchFamily="34" charset="0"/>
      <p:regular r:id="rId19"/>
      <p:bold r:id="rId20"/>
      <p:italic r:id="rId21"/>
      <p:boldItalic r:id="rId22"/>
    </p:embeddedFont>
    <p:embeddedFont>
      <p:font typeface="ISSFFONT" panose="020B0604020202020204"/>
      <p:regular r:id="rId23"/>
    </p:embeddedFont>
    <p:embeddedFont>
      <p:font typeface="ISSFFont 1" panose="020B0604020202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1" d="100"/>
          <a:sy n="101" d="100"/>
        </p:scale>
        <p:origin x="7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5091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5425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smtClean="0"/>
              <a:t>Expect  a zoom call in early January to provide understanding of the data needed.</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75151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80271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02884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2608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781948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smtClean="0"/>
              <a:t>Hello and thank you for attending this workshop</a:t>
            </a:r>
          </a:p>
          <a:p>
            <a:r>
              <a:rPr lang="en-US" dirty="0" smtClean="0"/>
              <a:t>The ISSF </a:t>
            </a:r>
            <a:r>
              <a:rPr lang="en-US" dirty="0" err="1" smtClean="0"/>
              <a:t>Sustainablity</a:t>
            </a:r>
            <a:r>
              <a:rPr lang="en-US" dirty="0" smtClean="0"/>
              <a:t> Committee (of which I am Chair) has been focused on the Proposed ban of the use of LEAD in small arms ammunition across Europe and we have been urging all the European countries to be active on that file. Sweden Finland and some other EU countries have proposed a 10 year moratorium on the ban and I hope you will encourage your politicians to support that.</a:t>
            </a:r>
          </a:p>
          <a:p>
            <a:r>
              <a:rPr lang="en-US" dirty="0" smtClean="0"/>
              <a:t>If you want to know more about these issues please see the ISSF webpage on Environmental Protection </a:t>
            </a:r>
          </a:p>
          <a:p>
            <a:endParaRPr lang="en-US" dirty="0" smtClean="0"/>
          </a:p>
          <a:p>
            <a:r>
              <a:rPr lang="en-US" dirty="0" smtClean="0"/>
              <a:t>Todays presentation is going to focus on what the ISSF should be doing as an international Sport Organization in the International Olympic Committee.  We are behind most other sports and have a vested interest to get caught up and become a leader in supporting the Sustainable Development Goals of the United Nations and the IOC’s goals.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46608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285750" indent="-285750">
              <a:buFont typeface="Arial" panose="020B0604020202020204" pitchFamily="34" charset="0"/>
              <a:buChar char="•"/>
            </a:pPr>
            <a:r>
              <a:rPr lang="en-US" dirty="0" smtClean="0"/>
              <a:t>3including</a:t>
            </a:r>
          </a:p>
          <a:p>
            <a:pPr marL="285750" indent="-285750">
              <a:buFont typeface="Arial" panose="020B0604020202020204" pitchFamily="34" charset="0"/>
              <a:buChar char="•"/>
            </a:pPr>
            <a:r>
              <a:rPr lang="en-US" dirty="0" smtClean="0"/>
              <a:t>use indoors </a:t>
            </a:r>
          </a:p>
          <a:p>
            <a:pPr marL="285750" indent="-285750">
              <a:buFont typeface="Arial" panose="020B0604020202020204" pitchFamily="34" charset="0"/>
              <a:buChar char="•"/>
            </a:pPr>
            <a:r>
              <a:rPr lang="en-US" dirty="0" smtClean="0"/>
              <a:t>Outdoor target ranges can use lead where 90% of the lead is recovered annually</a:t>
            </a:r>
          </a:p>
          <a:p>
            <a:pPr marL="285750" indent="-285750">
              <a:buFont typeface="Arial" panose="020B0604020202020204" pitchFamily="34" charset="0"/>
              <a:buChar char="•"/>
            </a:pPr>
            <a:r>
              <a:rPr lang="en-US" dirty="0" smtClean="0"/>
              <a:t>Currently being considered at the highest level of the European Commission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Some EU countries are actively requesting a 10 year moratorium on the decision</a:t>
            </a:r>
          </a:p>
          <a:p>
            <a:pPr marL="285750" indent="-285750">
              <a:buFont typeface="Arial" panose="020B0604020202020204" pitchFamily="34" charset="0"/>
              <a:buChar char="•"/>
            </a:pPr>
            <a:endParaRPr lang="en-US" dirty="0" smtClean="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8004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smtClean="0"/>
              <a:t>The key words are SOCIAL ECONOMIC and ENVIRONMENTAL</a:t>
            </a:r>
          </a:p>
          <a:p>
            <a:endParaRPr lang="en-US" dirty="0" smtClean="0"/>
          </a:p>
          <a:p>
            <a:r>
              <a:rPr lang="en-US" dirty="0" smtClean="0"/>
              <a:t>ISSF has been expected to be doing work in this area since 2016. </a:t>
            </a:r>
          </a:p>
          <a:p>
            <a:r>
              <a:rPr lang="en-US" dirty="0" smtClean="0"/>
              <a:t>This does not mean saying we are doing something but PROVING IT</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06683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US" dirty="0" smtClean="0"/>
              <a:t>There are more case studies than this slide shows…many more</a:t>
            </a:r>
          </a:p>
          <a:p>
            <a:r>
              <a:rPr lang="en-US" dirty="0" smtClean="0"/>
              <a:t>Additionally </a:t>
            </a:r>
            <a:r>
              <a:rPr lang="en-US" dirty="0" smtClean="0"/>
              <a:t>many of your NOC’s have made the move to create guidelines and requirements so your National Sport organization would be well served to keep working towards the goals</a:t>
            </a:r>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033895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9561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902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8389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4660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9753600" cy="5170835"/>
          </a:xfrm>
          <a:custGeom>
            <a:avLst/>
            <a:gdLst/>
            <a:ahLst/>
            <a:cxnLst/>
            <a:rect l="l" t="t" r="r" b="b"/>
            <a:pathLst>
              <a:path w="9753600" h="5170835">
                <a:moveTo>
                  <a:pt x="0" y="0"/>
                </a:moveTo>
                <a:lnTo>
                  <a:pt x="9753600" y="0"/>
                </a:lnTo>
                <a:lnTo>
                  <a:pt x="9753600" y="5170835"/>
                </a:lnTo>
                <a:lnTo>
                  <a:pt x="0" y="5170835"/>
                </a:lnTo>
                <a:lnTo>
                  <a:pt x="0" y="0"/>
                </a:lnTo>
                <a:close/>
              </a:path>
            </a:pathLst>
          </a:custGeom>
          <a:blipFill>
            <a:blip r:embed="rId3"/>
            <a:stretch>
              <a:fillRect l="-3657" t="-34949" r="-3657"/>
            </a:stretch>
          </a:blipFill>
        </p:spPr>
        <p:txBody>
          <a:bodyPr/>
          <a:lstStyle/>
          <a:p>
            <a:endParaRPr lang="de-DE"/>
          </a:p>
        </p:txBody>
      </p:sp>
      <p:sp>
        <p:nvSpPr>
          <p:cNvPr id="3" name="Freeform 3"/>
          <p:cNvSpPr/>
          <p:nvPr/>
        </p:nvSpPr>
        <p:spPr>
          <a:xfrm rot="-10800000">
            <a:off x="5636823" y="0"/>
            <a:ext cx="8233555" cy="4170126"/>
          </a:xfrm>
          <a:custGeom>
            <a:avLst/>
            <a:gdLst/>
            <a:ahLst/>
            <a:cxnLst/>
            <a:rect l="l" t="t" r="r" b="b"/>
            <a:pathLst>
              <a:path w="8233555" h="4170126">
                <a:moveTo>
                  <a:pt x="0" y="0"/>
                </a:moveTo>
                <a:lnTo>
                  <a:pt x="8233554" y="0"/>
                </a:lnTo>
                <a:lnTo>
                  <a:pt x="8233554" y="4170126"/>
                </a:lnTo>
                <a:lnTo>
                  <a:pt x="0" y="4170126"/>
                </a:lnTo>
                <a:lnTo>
                  <a:pt x="0" y="0"/>
                </a:lnTo>
                <a:close/>
              </a:path>
            </a:pathLst>
          </a:custGeom>
          <a:blipFill>
            <a:blip r:embed="rId4">
              <a:alphaModFix amt="5000"/>
            </a:blip>
            <a:stretch>
              <a:fillRect b="-148360"/>
            </a:stretch>
          </a:blipFill>
        </p:spPr>
        <p:txBody>
          <a:bodyPr/>
          <a:lstStyle/>
          <a:p>
            <a:endParaRPr lang="de-DE"/>
          </a:p>
        </p:txBody>
      </p:sp>
      <p:sp>
        <p:nvSpPr>
          <p:cNvPr id="4" name="Freeform 4"/>
          <p:cNvSpPr>
            <a:spLocks/>
          </p:cNvSpPr>
          <p:nvPr/>
        </p:nvSpPr>
        <p:spPr>
          <a:xfrm>
            <a:off x="1466806" y="1083945"/>
            <a:ext cx="7555274" cy="4086890"/>
          </a:xfrm>
          <a:custGeom>
            <a:avLst/>
            <a:gdLst/>
            <a:ahLst/>
            <a:cxnLst/>
            <a:rect l="l" t="t" r="r" b="b"/>
            <a:pathLst>
              <a:path w="7555274" h="4086890">
                <a:moveTo>
                  <a:pt x="0" y="0"/>
                </a:moveTo>
                <a:lnTo>
                  <a:pt x="7555274" y="0"/>
                </a:lnTo>
                <a:lnTo>
                  <a:pt x="7555274" y="4086890"/>
                </a:lnTo>
                <a:lnTo>
                  <a:pt x="0" y="4086890"/>
                </a:lnTo>
                <a:lnTo>
                  <a:pt x="0" y="0"/>
                </a:lnTo>
                <a:close/>
              </a:path>
            </a:pathLst>
          </a:custGeom>
          <a:blipFill>
            <a:blip r:embed="rId5"/>
            <a:stretch>
              <a:fillRect b="-3827"/>
            </a:stretch>
          </a:blipFill>
        </p:spPr>
        <p:txBody>
          <a:bodyPr/>
          <a:lstStyle/>
          <a:p>
            <a:endParaRPr lang="de-DE"/>
          </a:p>
        </p:txBody>
      </p:sp>
      <p:sp>
        <p:nvSpPr>
          <p:cNvPr id="5" name="Freeform 5"/>
          <p:cNvSpPr/>
          <p:nvPr/>
        </p:nvSpPr>
        <p:spPr>
          <a:xfrm rot="-10800000">
            <a:off x="0" y="4670963"/>
            <a:ext cx="9753600" cy="499872"/>
          </a:xfrm>
          <a:custGeom>
            <a:avLst/>
            <a:gdLst/>
            <a:ahLst/>
            <a:cxnLst/>
            <a:rect l="l" t="t" r="r" b="b"/>
            <a:pathLst>
              <a:path w="9753600" h="499872">
                <a:moveTo>
                  <a:pt x="0" y="0"/>
                </a:moveTo>
                <a:lnTo>
                  <a:pt x="9753600" y="0"/>
                </a:lnTo>
                <a:lnTo>
                  <a:pt x="9753600" y="499872"/>
                </a:lnTo>
                <a:lnTo>
                  <a:pt x="0" y="499872"/>
                </a:lnTo>
                <a:lnTo>
                  <a:pt x="0" y="0"/>
                </a:lnTo>
                <a:close/>
              </a:path>
            </a:pathLst>
          </a:custGeom>
          <a:blipFill>
            <a:blip r:embed="rId6"/>
            <a:stretch>
              <a:fillRect/>
            </a:stretch>
          </a:blipFill>
        </p:spPr>
        <p:txBody>
          <a:bodyPr/>
          <a:lstStyle/>
          <a:p>
            <a:endParaRPr lang="de-DE"/>
          </a:p>
        </p:txBody>
      </p:sp>
      <p:sp>
        <p:nvSpPr>
          <p:cNvPr id="6" name="Freeform 6"/>
          <p:cNvSpPr>
            <a:spLocks/>
          </p:cNvSpPr>
          <p:nvPr/>
        </p:nvSpPr>
        <p:spPr>
          <a:xfrm>
            <a:off x="2283323" y="5570885"/>
            <a:ext cx="1096061" cy="1378729"/>
          </a:xfrm>
          <a:custGeom>
            <a:avLst/>
            <a:gdLst/>
            <a:ahLst/>
            <a:cxnLst/>
            <a:rect l="l" t="t" r="r" b="b"/>
            <a:pathLst>
              <a:path w="1096061" h="1378729">
                <a:moveTo>
                  <a:pt x="0" y="0"/>
                </a:moveTo>
                <a:lnTo>
                  <a:pt x="1096061" y="0"/>
                </a:lnTo>
                <a:lnTo>
                  <a:pt x="1096061" y="1378729"/>
                </a:lnTo>
                <a:lnTo>
                  <a:pt x="0" y="1378729"/>
                </a:lnTo>
                <a:lnTo>
                  <a:pt x="0" y="0"/>
                </a:lnTo>
                <a:close/>
              </a:path>
            </a:pathLst>
          </a:custGeom>
          <a:blipFill>
            <a:blip r:embed="rId7"/>
            <a:stretch>
              <a:fillRect/>
            </a:stretch>
          </a:blipFill>
        </p:spPr>
        <p:txBody>
          <a:bodyPr/>
          <a:lstStyle/>
          <a:p>
            <a:endParaRPr lang="de-DE"/>
          </a:p>
        </p:txBody>
      </p:sp>
      <p:sp>
        <p:nvSpPr>
          <p:cNvPr id="7" name="TextBox 7"/>
          <p:cNvSpPr txBox="1">
            <a:spLocks/>
          </p:cNvSpPr>
          <p:nvPr/>
        </p:nvSpPr>
        <p:spPr>
          <a:xfrm>
            <a:off x="3581400" y="5265796"/>
            <a:ext cx="4934860" cy="1538883"/>
          </a:xfrm>
          <a:prstGeom prst="rect">
            <a:avLst/>
          </a:prstGeom>
        </p:spPr>
        <p:txBody>
          <a:bodyPr wrap="square" lIns="0" tIns="0" rIns="0" bIns="0" rtlCol="0" anchor="t">
            <a:spAutoFit/>
          </a:bodyPr>
          <a:lstStyle/>
          <a:p>
            <a:pPr>
              <a:lnSpc>
                <a:spcPts val="1493"/>
              </a:lnSpc>
            </a:pPr>
            <a:endParaRPr dirty="0"/>
          </a:p>
          <a:p>
            <a:pPr algn="l">
              <a:lnSpc>
                <a:spcPts val="2124"/>
              </a:lnSpc>
            </a:pPr>
            <a:r>
              <a:rPr lang="en-US" sz="1770" dirty="0">
                <a:solidFill>
                  <a:srgbClr val="0075BF"/>
                </a:solidFill>
                <a:latin typeface="Arimo Bold"/>
              </a:rPr>
              <a:t>ISSF CHAMPIONSHIP</a:t>
            </a:r>
          </a:p>
          <a:p>
            <a:pPr algn="l">
              <a:lnSpc>
                <a:spcPts val="2124"/>
              </a:lnSpc>
            </a:pPr>
            <a:r>
              <a:rPr lang="en-US" sz="1770" dirty="0">
                <a:solidFill>
                  <a:srgbClr val="0075BF"/>
                </a:solidFill>
                <a:latin typeface="Arimo Bold"/>
              </a:rPr>
              <a:t>ORGANIZERS </a:t>
            </a:r>
            <a:r>
              <a:rPr lang="en-US" sz="1770" dirty="0" smtClean="0">
                <a:solidFill>
                  <a:srgbClr val="0075BF"/>
                </a:solidFill>
                <a:latin typeface="Arimo Bold"/>
              </a:rPr>
              <a:t>WORKSHOP</a:t>
            </a:r>
            <a:br>
              <a:rPr lang="en-US" sz="1770" dirty="0" smtClean="0">
                <a:solidFill>
                  <a:srgbClr val="0075BF"/>
                </a:solidFill>
                <a:latin typeface="Arimo Bold"/>
              </a:rPr>
            </a:br>
            <a:endParaRPr lang="en-US" sz="1770" dirty="0" smtClean="0">
              <a:solidFill>
                <a:srgbClr val="0075BF"/>
              </a:solidFill>
              <a:latin typeface="Arimo Bold"/>
            </a:endParaRPr>
          </a:p>
          <a:p>
            <a:pPr algn="l">
              <a:lnSpc>
                <a:spcPts val="2124"/>
              </a:lnSpc>
            </a:pPr>
            <a:r>
              <a:rPr lang="en-US" sz="3600" dirty="0" smtClean="0">
                <a:solidFill>
                  <a:srgbClr val="0075BF"/>
                </a:solidFill>
                <a:latin typeface="Arimo Bold"/>
              </a:rPr>
              <a:t>Sustainability </a:t>
            </a:r>
            <a:endParaRPr lang="en-US" sz="3600" dirty="0">
              <a:solidFill>
                <a:srgbClr val="0075BF"/>
              </a:solidFill>
              <a:latin typeface="Arimo Bold"/>
            </a:endParaRPr>
          </a:p>
          <a:p>
            <a:pPr algn="l">
              <a:lnSpc>
                <a:spcPts val="2124"/>
              </a:lnSpc>
            </a:pPr>
            <a:r>
              <a:rPr lang="en-US" sz="1770" dirty="0">
                <a:solidFill>
                  <a:srgbClr val="000000"/>
                </a:solidFill>
                <a:latin typeface="Arimo Bold"/>
              </a:rPr>
              <a:t>MUNICH 2023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770" y="1349435"/>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3" name="AutoShape 3"/>
          <p:cNvSpPr/>
          <p:nvPr/>
        </p:nvSpPr>
        <p:spPr>
          <a:xfrm>
            <a:off x="126770" y="2040696"/>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4" name="TextBox 4"/>
          <p:cNvSpPr txBox="1"/>
          <p:nvPr/>
        </p:nvSpPr>
        <p:spPr>
          <a:xfrm>
            <a:off x="382891" y="1469133"/>
            <a:ext cx="8989709" cy="448841"/>
          </a:xfrm>
          <a:prstGeom prst="rect">
            <a:avLst/>
          </a:prstGeom>
        </p:spPr>
        <p:txBody>
          <a:bodyPr wrap="square" lIns="0" tIns="0" rIns="0" bIns="0" rtlCol="0" anchor="t">
            <a:spAutoFit/>
          </a:bodyPr>
          <a:lstStyle/>
          <a:p>
            <a:pPr algn="l">
              <a:lnSpc>
                <a:spcPts val="3488"/>
              </a:lnSpc>
            </a:pPr>
            <a:r>
              <a:rPr lang="en-US" sz="2800" dirty="0" smtClean="0">
                <a:solidFill>
                  <a:srgbClr val="0075BF"/>
                </a:solidFill>
                <a:latin typeface="ISSFFont 1"/>
              </a:rPr>
              <a:t>ISSF and ISSF event Organizing Committees</a:t>
            </a:r>
            <a:endParaRPr lang="en-US" sz="2800" dirty="0">
              <a:solidFill>
                <a:srgbClr val="0075BF"/>
              </a:solidFill>
              <a:latin typeface="ISSFFont 1"/>
            </a:endParaRPr>
          </a:p>
        </p:txBody>
      </p:sp>
      <p:sp>
        <p:nvSpPr>
          <p:cNvPr id="5" name="TextBox 5"/>
          <p:cNvSpPr txBox="1"/>
          <p:nvPr/>
        </p:nvSpPr>
        <p:spPr>
          <a:xfrm>
            <a:off x="178055" y="2173578"/>
            <a:ext cx="9500061" cy="5266570"/>
          </a:xfrm>
          <a:prstGeom prst="rect">
            <a:avLst/>
          </a:prstGeom>
        </p:spPr>
        <p:txBody>
          <a:bodyPr wrap="square" lIns="0" tIns="0" rIns="0" bIns="0" rtlCol="0" anchor="t">
            <a:spAutoFit/>
          </a:bodyPr>
          <a:lstStyle/>
          <a:p>
            <a:r>
              <a:rPr lang="en-US" sz="2003" b="1" dirty="0">
                <a:solidFill>
                  <a:srgbClr val="005D95"/>
                </a:solidFill>
                <a:latin typeface="ISSFFONT"/>
              </a:rPr>
              <a:t>MEASURE,  DOCUMENT,   REDUCE, MEASURE,  DOCUMENT IMPROVEMENT</a:t>
            </a:r>
          </a:p>
          <a:p>
            <a:endParaRPr lang="en-US" sz="2003" dirty="0" smtClean="0">
              <a:solidFill>
                <a:srgbClr val="005D95"/>
              </a:solidFill>
              <a:latin typeface="ISSFFONT"/>
            </a:endParaRPr>
          </a:p>
          <a:p>
            <a:r>
              <a:rPr lang="en-US" sz="2003" dirty="0" smtClean="0">
                <a:solidFill>
                  <a:srgbClr val="005D95"/>
                </a:solidFill>
                <a:latin typeface="ISSFFONT"/>
              </a:rPr>
              <a:t>SDG14</a:t>
            </a:r>
            <a:r>
              <a:rPr lang="en-US" sz="2003" dirty="0">
                <a:solidFill>
                  <a:srgbClr val="005D95"/>
                </a:solidFill>
                <a:latin typeface="ISSFFONT"/>
              </a:rPr>
              <a:t>. Life below water</a:t>
            </a:r>
          </a:p>
          <a:p>
            <a:pPr marL="742950" lvl="1" indent="-285750">
              <a:buFont typeface="Arial" panose="020B0604020202020204" pitchFamily="34" charset="0"/>
              <a:buChar char="•"/>
            </a:pPr>
            <a:r>
              <a:rPr lang="en-US" dirty="0">
                <a:solidFill>
                  <a:schemeClr val="accent3">
                    <a:lumMod val="75000"/>
                  </a:schemeClr>
                </a:solidFill>
                <a:latin typeface="ISSFFONT"/>
              </a:rPr>
              <a:t>No shooting over </a:t>
            </a:r>
            <a:r>
              <a:rPr lang="en-US" dirty="0" smtClean="0">
                <a:solidFill>
                  <a:schemeClr val="accent3">
                    <a:lumMod val="75000"/>
                  </a:schemeClr>
                </a:solidFill>
                <a:latin typeface="ISSFFONT"/>
              </a:rPr>
              <a:t>wetlands or waterbodies</a:t>
            </a:r>
            <a:endParaRPr lang="en-US" dirty="0">
              <a:solidFill>
                <a:schemeClr val="accent3">
                  <a:lumMod val="75000"/>
                </a:schemeClr>
              </a:solidFill>
              <a:latin typeface="ISSFFONT"/>
            </a:endParaRPr>
          </a:p>
          <a:p>
            <a:pPr marL="742950" lvl="1" indent="-285750">
              <a:buFont typeface="Arial" panose="020B0604020202020204" pitchFamily="34" charset="0"/>
              <a:buChar char="•"/>
            </a:pPr>
            <a:r>
              <a:rPr lang="en-US" dirty="0">
                <a:latin typeface="ISSFFONT"/>
              </a:rPr>
              <a:t>Water runoff monitored</a:t>
            </a:r>
          </a:p>
          <a:p>
            <a:endParaRPr lang="en-US" sz="2003" dirty="0" smtClean="0">
              <a:solidFill>
                <a:srgbClr val="005D95"/>
              </a:solidFill>
              <a:latin typeface="ISSFFONT"/>
            </a:endParaRPr>
          </a:p>
          <a:p>
            <a:r>
              <a:rPr lang="en-US" sz="2003" dirty="0" smtClean="0">
                <a:solidFill>
                  <a:srgbClr val="005D95"/>
                </a:solidFill>
                <a:latin typeface="ISSFFONT"/>
              </a:rPr>
              <a:t>SDG15</a:t>
            </a:r>
            <a:r>
              <a:rPr lang="en-US" sz="2003" dirty="0">
                <a:solidFill>
                  <a:srgbClr val="005D95"/>
                </a:solidFill>
                <a:latin typeface="ISSFFONT"/>
              </a:rPr>
              <a:t>. Life on Land</a:t>
            </a:r>
          </a:p>
          <a:p>
            <a:pPr marL="742950" lvl="1" indent="-285750">
              <a:buFont typeface="Arial" panose="020B0604020202020204" pitchFamily="34" charset="0"/>
              <a:buChar char="•"/>
            </a:pPr>
            <a:r>
              <a:rPr lang="en-US" dirty="0">
                <a:solidFill>
                  <a:schemeClr val="accent3">
                    <a:lumMod val="75000"/>
                  </a:schemeClr>
                </a:solidFill>
                <a:latin typeface="ISSFFONT"/>
              </a:rPr>
              <a:t>No shooting over Agricultural Crops</a:t>
            </a:r>
          </a:p>
          <a:p>
            <a:pPr marL="742950" lvl="1" indent="-285750">
              <a:buFont typeface="Arial" panose="020B0604020202020204" pitchFamily="34" charset="0"/>
              <a:buChar char="•"/>
            </a:pPr>
            <a:r>
              <a:rPr lang="en-US" dirty="0">
                <a:solidFill>
                  <a:schemeClr val="accent3">
                    <a:lumMod val="75000"/>
                  </a:schemeClr>
                </a:solidFill>
                <a:latin typeface="ISSFFONT"/>
              </a:rPr>
              <a:t>Clay target type </a:t>
            </a:r>
          </a:p>
          <a:p>
            <a:pPr marL="742950" lvl="1" indent="-285750">
              <a:buFont typeface="Arial" panose="020B0604020202020204" pitchFamily="34" charset="0"/>
              <a:buChar char="•"/>
            </a:pPr>
            <a:r>
              <a:rPr lang="en-US" dirty="0">
                <a:solidFill>
                  <a:schemeClr val="accent3">
                    <a:lumMod val="75000"/>
                  </a:schemeClr>
                </a:solidFill>
                <a:latin typeface="ISSFFONT"/>
              </a:rPr>
              <a:t>Lead containment </a:t>
            </a:r>
            <a:r>
              <a:rPr lang="en-US" dirty="0" smtClean="0">
                <a:solidFill>
                  <a:schemeClr val="accent3">
                    <a:lumMod val="75000"/>
                  </a:schemeClr>
                </a:solidFill>
                <a:latin typeface="ISSFFONT"/>
              </a:rPr>
              <a:t>&amp; recycling</a:t>
            </a:r>
            <a:endParaRPr lang="en-US" dirty="0">
              <a:solidFill>
                <a:schemeClr val="accent3">
                  <a:lumMod val="75000"/>
                </a:schemeClr>
              </a:solidFill>
              <a:latin typeface="ISSFFONT"/>
            </a:endParaRPr>
          </a:p>
          <a:p>
            <a:pPr marL="742950" lvl="1" indent="-285750">
              <a:buFont typeface="Arial" panose="020B0604020202020204" pitchFamily="34" charset="0"/>
              <a:buChar char="•"/>
            </a:pPr>
            <a:r>
              <a:rPr lang="en-US" dirty="0">
                <a:latin typeface="ISSFFONT"/>
              </a:rPr>
              <a:t>Reduction of landfill wastes</a:t>
            </a:r>
          </a:p>
          <a:p>
            <a:pPr marL="742950" lvl="1" indent="-285750">
              <a:buFont typeface="Arial" panose="020B0604020202020204" pitchFamily="34" charset="0"/>
              <a:buChar char="•"/>
            </a:pPr>
            <a:r>
              <a:rPr lang="en-US" dirty="0">
                <a:latin typeface="ISSFFONT"/>
              </a:rPr>
              <a:t>Use of full transportation systems (buses)</a:t>
            </a:r>
          </a:p>
          <a:p>
            <a:endParaRPr lang="en-US" sz="2003" dirty="0" smtClean="0">
              <a:solidFill>
                <a:srgbClr val="005D95"/>
              </a:solidFill>
              <a:latin typeface="ISSFFONT"/>
            </a:endParaRPr>
          </a:p>
          <a:p>
            <a:r>
              <a:rPr lang="en-US" sz="2003" dirty="0" smtClean="0">
                <a:solidFill>
                  <a:srgbClr val="005D95"/>
                </a:solidFill>
                <a:latin typeface="ISSFFONT"/>
              </a:rPr>
              <a:t>SDG16</a:t>
            </a:r>
            <a:r>
              <a:rPr lang="en-US" sz="2003" dirty="0">
                <a:solidFill>
                  <a:srgbClr val="005D95"/>
                </a:solidFill>
                <a:latin typeface="ISSFFONT"/>
              </a:rPr>
              <a:t>. Peace Justice and Strong Institutions</a:t>
            </a:r>
          </a:p>
          <a:p>
            <a:pPr marL="742950" lvl="1" indent="-285750">
              <a:buFont typeface="Arial" panose="020B0604020202020204" pitchFamily="34" charset="0"/>
              <a:buChar char="•"/>
            </a:pPr>
            <a:r>
              <a:rPr lang="en-US" dirty="0">
                <a:latin typeface="ISSFFONT"/>
              </a:rPr>
              <a:t>Confederation constitutions and governance </a:t>
            </a:r>
            <a:r>
              <a:rPr lang="en-US" dirty="0" smtClean="0">
                <a:latin typeface="ISSFFONT"/>
              </a:rPr>
              <a:t>audits</a:t>
            </a:r>
          </a:p>
          <a:p>
            <a:pPr marL="742950" lvl="1" indent="-285750">
              <a:buFont typeface="Arial" panose="020B0604020202020204" pitchFamily="34" charset="0"/>
              <a:buChar char="•"/>
            </a:pPr>
            <a:r>
              <a:rPr lang="en-US" dirty="0" smtClean="0">
                <a:latin typeface="ISSFFONT"/>
              </a:rPr>
              <a:t>Sustainability considered in all decision making</a:t>
            </a:r>
            <a:endParaRPr lang="en-US" dirty="0">
              <a:latin typeface="ISSFFONT"/>
            </a:endParaRPr>
          </a:p>
          <a:p>
            <a:endParaRPr lang="en-US" sz="2003" dirty="0" smtClean="0">
              <a:solidFill>
                <a:srgbClr val="005D95"/>
              </a:solidFill>
              <a:latin typeface="ISSFFONT"/>
            </a:endParaRPr>
          </a:p>
          <a:p>
            <a:pPr marL="128939" lvl="1" algn="l">
              <a:lnSpc>
                <a:spcPts val="2404"/>
              </a:lnSpc>
            </a:pPr>
            <a:endParaRPr lang="en-US" sz="2003" dirty="0">
              <a:solidFill>
                <a:srgbClr val="005D95"/>
              </a:solidFill>
              <a:latin typeface="ISSFFONT"/>
            </a:endParaRPr>
          </a:p>
        </p:txBody>
      </p:sp>
      <p:sp>
        <p:nvSpPr>
          <p:cNvPr id="6" name="AutoShape 6"/>
          <p:cNvSpPr/>
          <p:nvPr/>
        </p:nvSpPr>
        <p:spPr>
          <a:xfrm>
            <a:off x="178055" y="6832460"/>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7" name="TextBox 7"/>
          <p:cNvSpPr txBox="1"/>
          <p:nvPr/>
        </p:nvSpPr>
        <p:spPr>
          <a:xfrm>
            <a:off x="178055" y="7055158"/>
            <a:ext cx="2863851" cy="174140"/>
          </a:xfrm>
          <a:prstGeom prst="rect">
            <a:avLst/>
          </a:prstGeom>
        </p:spPr>
        <p:txBody>
          <a:bodyPr lIns="0" tIns="0" rIns="0" bIns="0" rtlCol="0" anchor="t">
            <a:spAutoFit/>
          </a:bodyPr>
          <a:lstStyle/>
          <a:p>
            <a:pPr algn="l">
              <a:lnSpc>
                <a:spcPts val="1242"/>
              </a:lnSpc>
            </a:pPr>
            <a:r>
              <a:rPr lang="en-US" sz="1150">
                <a:solidFill>
                  <a:srgbClr val="000000"/>
                </a:solidFill>
                <a:latin typeface="Arimo Bold"/>
              </a:rPr>
              <a:t>Munich, Ger 02 - 07 DEC 2023</a:t>
            </a:r>
          </a:p>
        </p:txBody>
      </p:sp>
      <p:sp>
        <p:nvSpPr>
          <p:cNvPr id="8" name="TextBox 8"/>
          <p:cNvSpPr txBox="1"/>
          <p:nvPr/>
        </p:nvSpPr>
        <p:spPr>
          <a:xfrm>
            <a:off x="178054" y="6842621"/>
            <a:ext cx="6451345" cy="205184"/>
          </a:xfrm>
          <a:prstGeom prst="rect">
            <a:avLst/>
          </a:prstGeom>
        </p:spPr>
        <p:txBody>
          <a:bodyPr wrap="square" lIns="0" tIns="0" rIns="0" bIns="0" rtlCol="0" anchor="t">
            <a:spAutoFit/>
          </a:bodyPr>
          <a:lstStyle/>
          <a:p>
            <a:pPr algn="l">
              <a:lnSpc>
                <a:spcPts val="1565"/>
              </a:lnSpc>
            </a:pPr>
            <a:r>
              <a:rPr lang="en-US" sz="1304" dirty="0">
                <a:solidFill>
                  <a:srgbClr val="0075BF"/>
                </a:solidFill>
                <a:latin typeface="Arimo Bold"/>
              </a:rPr>
              <a:t>ISSF CHAMPIONSHIP ORGANIZERS </a:t>
            </a:r>
            <a:r>
              <a:rPr lang="en-US" sz="1304" dirty="0" smtClean="0">
                <a:solidFill>
                  <a:srgbClr val="0075BF"/>
                </a:solidFill>
                <a:latin typeface="Arimo Bold"/>
              </a:rPr>
              <a:t>WORKSHOP- Sustainability </a:t>
            </a:r>
            <a:endParaRPr lang="en-US" sz="1304" dirty="0">
              <a:solidFill>
                <a:srgbClr val="0075BF"/>
              </a:solidFill>
              <a:latin typeface="Arimo Bold"/>
            </a:endParaRPr>
          </a:p>
        </p:txBody>
      </p:sp>
      <p:sp>
        <p:nvSpPr>
          <p:cNvPr id="9" name="Freeform 9"/>
          <p:cNvSpPr/>
          <p:nvPr/>
        </p:nvSpPr>
        <p:spPr>
          <a:xfrm>
            <a:off x="7699128" y="246706"/>
            <a:ext cx="1911776" cy="1031291"/>
          </a:xfrm>
          <a:custGeom>
            <a:avLst/>
            <a:gdLst/>
            <a:ahLst/>
            <a:cxnLst/>
            <a:rect l="l" t="t" r="r" b="b"/>
            <a:pathLst>
              <a:path w="1911776" h="1031291">
                <a:moveTo>
                  <a:pt x="0" y="0"/>
                </a:moveTo>
                <a:lnTo>
                  <a:pt x="1911776" y="0"/>
                </a:lnTo>
                <a:lnTo>
                  <a:pt x="1911776" y="1031292"/>
                </a:lnTo>
                <a:lnTo>
                  <a:pt x="0" y="1031292"/>
                </a:lnTo>
                <a:lnTo>
                  <a:pt x="0" y="0"/>
                </a:lnTo>
                <a:close/>
              </a:path>
            </a:pathLst>
          </a:custGeom>
          <a:blipFill>
            <a:blip r:embed="rId3"/>
            <a:stretch>
              <a:fillRect t="-38955"/>
            </a:stretch>
          </a:blipFill>
        </p:spPr>
        <p:txBody>
          <a:bodyPr/>
          <a:lstStyle/>
          <a:p>
            <a:endParaRPr lang="de-DE"/>
          </a:p>
        </p:txBody>
      </p:sp>
      <p:sp>
        <p:nvSpPr>
          <p:cNvPr id="10" name="Freeform 10"/>
          <p:cNvSpPr/>
          <p:nvPr/>
        </p:nvSpPr>
        <p:spPr>
          <a:xfrm>
            <a:off x="178055" y="156283"/>
            <a:ext cx="891740" cy="1121715"/>
          </a:xfrm>
          <a:custGeom>
            <a:avLst/>
            <a:gdLst/>
            <a:ahLst/>
            <a:cxnLst/>
            <a:rect l="l" t="t" r="r" b="b"/>
            <a:pathLst>
              <a:path w="891740" h="1121715">
                <a:moveTo>
                  <a:pt x="0" y="0"/>
                </a:moveTo>
                <a:lnTo>
                  <a:pt x="891740" y="0"/>
                </a:lnTo>
                <a:lnTo>
                  <a:pt x="891740" y="1121715"/>
                </a:lnTo>
                <a:lnTo>
                  <a:pt x="0" y="1121715"/>
                </a:lnTo>
                <a:lnTo>
                  <a:pt x="0" y="0"/>
                </a:lnTo>
                <a:close/>
              </a:path>
            </a:pathLst>
          </a:custGeom>
          <a:blipFill>
            <a:blip r:embed="rId4"/>
            <a:stretch>
              <a:fillRect/>
            </a:stretch>
          </a:blipFill>
        </p:spPr>
        <p:txBody>
          <a:bodyPr/>
          <a:lstStyle/>
          <a:p>
            <a:endParaRPr lang="de-DE"/>
          </a:p>
        </p:txBody>
      </p:sp>
      <p:sp>
        <p:nvSpPr>
          <p:cNvPr id="11" name="TextBox 11"/>
          <p:cNvSpPr txBox="1"/>
          <p:nvPr/>
        </p:nvSpPr>
        <p:spPr>
          <a:xfrm>
            <a:off x="1211958" y="385481"/>
            <a:ext cx="2547275" cy="676852"/>
          </a:xfrm>
          <a:prstGeom prst="rect">
            <a:avLst/>
          </a:prstGeom>
        </p:spPr>
        <p:txBody>
          <a:bodyPr lIns="0" tIns="0" rIns="0" bIns="0" rtlCol="0" anchor="t">
            <a:spAutoFit/>
          </a:bodyPr>
          <a:lstStyle/>
          <a:p>
            <a:pPr>
              <a:lnSpc>
                <a:spcPts val="1403"/>
              </a:lnSpc>
            </a:pPr>
            <a:endParaRPr dirty="0"/>
          </a:p>
          <a:p>
            <a:pPr algn="l">
              <a:lnSpc>
                <a:spcPts val="1995"/>
              </a:lnSpc>
            </a:pPr>
            <a:r>
              <a:rPr lang="en-US" sz="1662" dirty="0">
                <a:solidFill>
                  <a:srgbClr val="0075BF"/>
                </a:solidFill>
                <a:latin typeface="Arimo Bold"/>
              </a:rPr>
              <a:t>WORKSHOP </a:t>
            </a:r>
          </a:p>
          <a:p>
            <a:pPr algn="l">
              <a:lnSpc>
                <a:spcPts val="1995"/>
              </a:lnSpc>
            </a:pPr>
            <a:r>
              <a:rPr lang="en-US" sz="1662" dirty="0">
                <a:solidFill>
                  <a:srgbClr val="000000"/>
                </a:solidFill>
                <a:latin typeface="Arimo Bold"/>
              </a:rPr>
              <a:t>MUNICH 2023</a:t>
            </a:r>
          </a:p>
        </p:txBody>
      </p:sp>
    </p:spTree>
    <p:extLst>
      <p:ext uri="{BB962C8B-B14F-4D97-AF65-F5344CB8AC3E}">
        <p14:creationId xmlns:p14="http://schemas.microsoft.com/office/powerpoint/2010/main" val="255606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770" y="1349435"/>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3" name="AutoShape 3"/>
          <p:cNvSpPr/>
          <p:nvPr/>
        </p:nvSpPr>
        <p:spPr>
          <a:xfrm>
            <a:off x="126770" y="2040696"/>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4" name="TextBox 4"/>
          <p:cNvSpPr txBox="1"/>
          <p:nvPr/>
        </p:nvSpPr>
        <p:spPr>
          <a:xfrm>
            <a:off x="382891" y="1469133"/>
            <a:ext cx="8913509" cy="448841"/>
          </a:xfrm>
          <a:prstGeom prst="rect">
            <a:avLst/>
          </a:prstGeom>
        </p:spPr>
        <p:txBody>
          <a:bodyPr wrap="square" lIns="0" tIns="0" rIns="0" bIns="0" rtlCol="0" anchor="t">
            <a:spAutoFit/>
          </a:bodyPr>
          <a:lstStyle/>
          <a:p>
            <a:pPr>
              <a:lnSpc>
                <a:spcPts val="3488"/>
              </a:lnSpc>
            </a:pPr>
            <a:r>
              <a:rPr lang="en-US" sz="3229" dirty="0" smtClean="0">
                <a:solidFill>
                  <a:srgbClr val="0075BF"/>
                </a:solidFill>
                <a:latin typeface="ISSFFont 1"/>
              </a:rPr>
              <a:t>The</a:t>
            </a:r>
            <a:r>
              <a:rPr lang="en-US" sz="3600" dirty="0" smtClean="0"/>
              <a:t> </a:t>
            </a:r>
            <a:r>
              <a:rPr lang="en-US" sz="3229" dirty="0">
                <a:solidFill>
                  <a:srgbClr val="0075BF"/>
                </a:solidFill>
                <a:latin typeface="ISSFFont 1"/>
              </a:rPr>
              <a:t>ISSF Sustainability committee </a:t>
            </a:r>
          </a:p>
        </p:txBody>
      </p:sp>
      <p:sp>
        <p:nvSpPr>
          <p:cNvPr id="5" name="TextBox 5"/>
          <p:cNvSpPr txBox="1"/>
          <p:nvPr/>
        </p:nvSpPr>
        <p:spPr>
          <a:xfrm>
            <a:off x="364456" y="2159820"/>
            <a:ext cx="8290560" cy="615553"/>
          </a:xfrm>
          <a:prstGeom prst="rect">
            <a:avLst/>
          </a:prstGeom>
        </p:spPr>
        <p:txBody>
          <a:bodyPr lIns="0" tIns="0" rIns="0" bIns="0" rtlCol="0" anchor="t">
            <a:spAutoFit/>
          </a:bodyPr>
          <a:lstStyle/>
          <a:p>
            <a:pPr marL="128939" lvl="1">
              <a:lnSpc>
                <a:spcPts val="2404"/>
              </a:lnSpc>
            </a:pPr>
            <a:r>
              <a:rPr lang="en-US" sz="2003" dirty="0" smtClean="0">
                <a:solidFill>
                  <a:srgbClr val="005D95"/>
                </a:solidFill>
                <a:latin typeface="ISSFFONT"/>
              </a:rPr>
              <a:t>S.C. i</a:t>
            </a:r>
            <a:r>
              <a:rPr lang="en-US" sz="2003" dirty="0" smtClean="0">
                <a:solidFill>
                  <a:srgbClr val="005D95"/>
                </a:solidFill>
                <a:latin typeface="ISSFFONT"/>
              </a:rPr>
              <a:t>s </a:t>
            </a:r>
            <a:r>
              <a:rPr lang="en-US" sz="2003" dirty="0">
                <a:solidFill>
                  <a:srgbClr val="005D95"/>
                </a:solidFill>
                <a:latin typeface="ISSFFONT"/>
              </a:rPr>
              <a:t>in the process of developing a list of items to be measured at 2024 World Cup events. Types of data required will be</a:t>
            </a:r>
          </a:p>
        </p:txBody>
      </p:sp>
      <p:sp>
        <p:nvSpPr>
          <p:cNvPr id="6" name="AutoShape 6"/>
          <p:cNvSpPr/>
          <p:nvPr/>
        </p:nvSpPr>
        <p:spPr>
          <a:xfrm>
            <a:off x="126770" y="6770354"/>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7" name="TextBox 7"/>
          <p:cNvSpPr txBox="1"/>
          <p:nvPr/>
        </p:nvSpPr>
        <p:spPr>
          <a:xfrm>
            <a:off x="178055" y="7055158"/>
            <a:ext cx="2863851" cy="174140"/>
          </a:xfrm>
          <a:prstGeom prst="rect">
            <a:avLst/>
          </a:prstGeom>
        </p:spPr>
        <p:txBody>
          <a:bodyPr lIns="0" tIns="0" rIns="0" bIns="0" rtlCol="0" anchor="t">
            <a:spAutoFit/>
          </a:bodyPr>
          <a:lstStyle/>
          <a:p>
            <a:pPr algn="l">
              <a:lnSpc>
                <a:spcPts val="1242"/>
              </a:lnSpc>
            </a:pPr>
            <a:r>
              <a:rPr lang="en-US" sz="1150">
                <a:solidFill>
                  <a:srgbClr val="000000"/>
                </a:solidFill>
                <a:latin typeface="Arimo Bold"/>
              </a:rPr>
              <a:t>Munich, Ger 02 - 07 DEC 2023</a:t>
            </a:r>
          </a:p>
        </p:txBody>
      </p:sp>
      <p:sp>
        <p:nvSpPr>
          <p:cNvPr id="9" name="Freeform 9"/>
          <p:cNvSpPr/>
          <p:nvPr/>
        </p:nvSpPr>
        <p:spPr>
          <a:xfrm>
            <a:off x="7699128" y="246706"/>
            <a:ext cx="1911776" cy="1031291"/>
          </a:xfrm>
          <a:custGeom>
            <a:avLst/>
            <a:gdLst/>
            <a:ahLst/>
            <a:cxnLst/>
            <a:rect l="l" t="t" r="r" b="b"/>
            <a:pathLst>
              <a:path w="1911776" h="1031291">
                <a:moveTo>
                  <a:pt x="0" y="0"/>
                </a:moveTo>
                <a:lnTo>
                  <a:pt x="1911776" y="0"/>
                </a:lnTo>
                <a:lnTo>
                  <a:pt x="1911776" y="1031292"/>
                </a:lnTo>
                <a:lnTo>
                  <a:pt x="0" y="1031292"/>
                </a:lnTo>
                <a:lnTo>
                  <a:pt x="0" y="0"/>
                </a:lnTo>
                <a:close/>
              </a:path>
            </a:pathLst>
          </a:custGeom>
          <a:blipFill>
            <a:blip r:embed="rId3"/>
            <a:stretch>
              <a:fillRect t="-38955"/>
            </a:stretch>
          </a:blipFill>
        </p:spPr>
        <p:txBody>
          <a:bodyPr/>
          <a:lstStyle/>
          <a:p>
            <a:endParaRPr lang="de-DE"/>
          </a:p>
        </p:txBody>
      </p:sp>
      <p:sp>
        <p:nvSpPr>
          <p:cNvPr id="10" name="Freeform 10"/>
          <p:cNvSpPr/>
          <p:nvPr/>
        </p:nvSpPr>
        <p:spPr>
          <a:xfrm>
            <a:off x="178055" y="156283"/>
            <a:ext cx="891740" cy="1121715"/>
          </a:xfrm>
          <a:custGeom>
            <a:avLst/>
            <a:gdLst/>
            <a:ahLst/>
            <a:cxnLst/>
            <a:rect l="l" t="t" r="r" b="b"/>
            <a:pathLst>
              <a:path w="891740" h="1121715">
                <a:moveTo>
                  <a:pt x="0" y="0"/>
                </a:moveTo>
                <a:lnTo>
                  <a:pt x="891740" y="0"/>
                </a:lnTo>
                <a:lnTo>
                  <a:pt x="891740" y="1121715"/>
                </a:lnTo>
                <a:lnTo>
                  <a:pt x="0" y="1121715"/>
                </a:lnTo>
                <a:lnTo>
                  <a:pt x="0" y="0"/>
                </a:lnTo>
                <a:close/>
              </a:path>
            </a:pathLst>
          </a:custGeom>
          <a:blipFill>
            <a:blip r:embed="rId4"/>
            <a:stretch>
              <a:fillRect/>
            </a:stretch>
          </a:blipFill>
        </p:spPr>
        <p:txBody>
          <a:bodyPr/>
          <a:lstStyle/>
          <a:p>
            <a:endParaRPr lang="de-DE"/>
          </a:p>
        </p:txBody>
      </p:sp>
      <p:sp>
        <p:nvSpPr>
          <p:cNvPr id="11" name="TextBox 11"/>
          <p:cNvSpPr txBox="1"/>
          <p:nvPr/>
        </p:nvSpPr>
        <p:spPr>
          <a:xfrm>
            <a:off x="1211958" y="385481"/>
            <a:ext cx="2547275" cy="676852"/>
          </a:xfrm>
          <a:prstGeom prst="rect">
            <a:avLst/>
          </a:prstGeom>
        </p:spPr>
        <p:txBody>
          <a:bodyPr lIns="0" tIns="0" rIns="0" bIns="0" rtlCol="0" anchor="t">
            <a:spAutoFit/>
          </a:bodyPr>
          <a:lstStyle/>
          <a:p>
            <a:pPr>
              <a:lnSpc>
                <a:spcPts val="1403"/>
              </a:lnSpc>
            </a:pPr>
            <a:endParaRPr dirty="0"/>
          </a:p>
          <a:p>
            <a:pPr algn="l">
              <a:lnSpc>
                <a:spcPts val="1995"/>
              </a:lnSpc>
            </a:pPr>
            <a:r>
              <a:rPr lang="en-US" sz="1662" dirty="0">
                <a:solidFill>
                  <a:srgbClr val="0075BF"/>
                </a:solidFill>
                <a:latin typeface="Arimo Bold"/>
              </a:rPr>
              <a:t>WORKSHOP </a:t>
            </a:r>
          </a:p>
          <a:p>
            <a:pPr algn="l">
              <a:lnSpc>
                <a:spcPts val="1995"/>
              </a:lnSpc>
            </a:pPr>
            <a:r>
              <a:rPr lang="en-US" sz="1662" dirty="0">
                <a:solidFill>
                  <a:srgbClr val="000000"/>
                </a:solidFill>
                <a:latin typeface="Arimo Bold"/>
              </a:rPr>
              <a:t>MUNICH 2023</a:t>
            </a:r>
          </a:p>
        </p:txBody>
      </p:sp>
      <p:graphicFrame>
        <p:nvGraphicFramePr>
          <p:cNvPr id="12" name="Table 11"/>
          <p:cNvGraphicFramePr>
            <a:graphicFrameLocks noGrp="1"/>
          </p:cNvGraphicFramePr>
          <p:nvPr>
            <p:extLst>
              <p:ext uri="{D42A27DB-BD31-4B8C-83A1-F6EECF244321}">
                <p14:modId xmlns:p14="http://schemas.microsoft.com/office/powerpoint/2010/main" val="2301881048"/>
              </p:ext>
            </p:extLst>
          </p:nvPr>
        </p:nvGraphicFramePr>
        <p:xfrm>
          <a:off x="445736" y="2849740"/>
          <a:ext cx="8128000" cy="3403600"/>
        </p:xfrm>
        <a:graphic>
          <a:graphicData uri="http://schemas.openxmlformats.org/drawingml/2006/table">
            <a:tbl>
              <a:tblPr firstRow="1" bandRow="1">
                <a:tableStyleId>{3B4B98B0-60AC-42C2-AFA5-B58CD77FA1E5}</a:tableStyleId>
              </a:tblPr>
              <a:tblGrid>
                <a:gridCol w="4064000"/>
                <a:gridCol w="40640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Transportation methods of athletes Carpool, train, Plane</a:t>
                      </a:r>
                      <a:endParaRPr lang="en-US" sz="18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Amount of equipment transported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p>
                  </a:txBody>
                  <a:tcPr/>
                </a:tc>
              </a:tr>
              <a:tr h="370840">
                <a:tc>
                  <a:txBody>
                    <a:bodyPr/>
                    <a:lstStyle/>
                    <a:p>
                      <a:r>
                        <a:rPr lang="en-US" sz="1800" b="0" dirty="0" smtClean="0"/>
                        <a:t>Accommodation </a:t>
                      </a:r>
                      <a:endParaRPr lang="en-US" sz="18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t>Volume of Ammunition </a:t>
                      </a:r>
                      <a:r>
                        <a:rPr lang="en-US" sz="1800" b="0" dirty="0" smtClean="0"/>
                        <a:t>purchased on site</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Meal types and meals sold on site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Water sourcing and amount sold</a:t>
                      </a:r>
                      <a:endParaRPr lang="en-US" sz="1800" dirty="0"/>
                    </a:p>
                  </a:txBody>
                  <a:tcPr/>
                </a:tc>
              </a:tr>
              <a:tr h="370840">
                <a:tc>
                  <a:txBody>
                    <a:bodyPr/>
                    <a:lstStyle/>
                    <a:p>
                      <a:r>
                        <a:rPr lang="en-US" sz="1800" dirty="0" smtClean="0"/>
                        <a:t>Number of shots taken (practice and competition) </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Facility conditions (Risk assessed, Employee safety practices </a:t>
                      </a:r>
                      <a:r>
                        <a:rPr lang="en-US" sz="1800" dirty="0" err="1" smtClean="0"/>
                        <a:t>etc</a:t>
                      </a:r>
                      <a:r>
                        <a:rPr lang="en-US" sz="1800" dirty="0" smtClean="0"/>
                        <a:t>)</a:t>
                      </a:r>
                      <a:endParaRPr lang="en-US" sz="1800" dirty="0"/>
                    </a:p>
                  </a:txBody>
                  <a:tcPr/>
                </a:tc>
              </a:tr>
              <a:tr h="370840">
                <a:tc>
                  <a:txBody>
                    <a:bodyPr/>
                    <a:lstStyle/>
                    <a:p>
                      <a:r>
                        <a:rPr lang="en-US" sz="1800" dirty="0" smtClean="0"/>
                        <a:t>Recyclable materials collected</a:t>
                      </a:r>
                    </a:p>
                    <a:p>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Plastic controls and recycling</a:t>
                      </a:r>
                    </a:p>
                    <a:p>
                      <a:endParaRPr lang="en-US" sz="18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Lead controls and recycling</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Employee /volunteer gender numbers</a:t>
                      </a:r>
                      <a:endParaRPr lang="en-US" sz="1800" dirty="0"/>
                    </a:p>
                  </a:txBody>
                  <a:tcPr/>
                </a:tc>
              </a:tr>
              <a:tr h="370840">
                <a:tc>
                  <a:txBody>
                    <a:bodyPr/>
                    <a:lstStyle/>
                    <a:p>
                      <a:r>
                        <a:rPr lang="en-US" sz="1800" dirty="0" smtClean="0"/>
                        <a:t>And more</a:t>
                      </a:r>
                      <a:endParaRPr lang="en-US" sz="1800" dirty="0"/>
                    </a:p>
                  </a:txBody>
                  <a:tcPr/>
                </a:tc>
                <a:tc>
                  <a:txBody>
                    <a:bodyPr/>
                    <a:lstStyle/>
                    <a:p>
                      <a:endParaRPr lang="en-US" sz="1800" dirty="0"/>
                    </a:p>
                  </a:txBody>
                  <a:tcPr/>
                </a:tc>
              </a:tr>
            </a:tbl>
          </a:graphicData>
        </a:graphic>
      </p:graphicFrame>
      <p:sp>
        <p:nvSpPr>
          <p:cNvPr id="13" name="TextBox 8"/>
          <p:cNvSpPr txBox="1"/>
          <p:nvPr/>
        </p:nvSpPr>
        <p:spPr>
          <a:xfrm>
            <a:off x="178054" y="6842620"/>
            <a:ext cx="5460745" cy="205184"/>
          </a:xfrm>
          <a:prstGeom prst="rect">
            <a:avLst/>
          </a:prstGeom>
        </p:spPr>
        <p:txBody>
          <a:bodyPr wrap="square" lIns="0" tIns="0" rIns="0" bIns="0" rtlCol="0" anchor="t">
            <a:spAutoFit/>
          </a:bodyPr>
          <a:lstStyle/>
          <a:p>
            <a:pPr>
              <a:lnSpc>
                <a:spcPts val="1565"/>
              </a:lnSpc>
            </a:pPr>
            <a:r>
              <a:rPr lang="en-US" sz="1304" dirty="0">
                <a:solidFill>
                  <a:srgbClr val="0075BF"/>
                </a:solidFill>
                <a:latin typeface="Arimo Bold"/>
              </a:rPr>
              <a:t>ISSF CHAMPIONSHIP ORGANIZERS WORKSHOP - Sustainability</a:t>
            </a:r>
          </a:p>
        </p:txBody>
      </p:sp>
    </p:spTree>
    <p:extLst>
      <p:ext uri="{BB962C8B-B14F-4D97-AF65-F5344CB8AC3E}">
        <p14:creationId xmlns:p14="http://schemas.microsoft.com/office/powerpoint/2010/main" val="1722607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770" y="1349435"/>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3" name="AutoShape 3"/>
          <p:cNvSpPr/>
          <p:nvPr/>
        </p:nvSpPr>
        <p:spPr>
          <a:xfrm>
            <a:off x="126770" y="2040696"/>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4" name="TextBox 4"/>
          <p:cNvSpPr txBox="1"/>
          <p:nvPr/>
        </p:nvSpPr>
        <p:spPr>
          <a:xfrm>
            <a:off x="382891" y="1469133"/>
            <a:ext cx="9065909" cy="409599"/>
          </a:xfrm>
          <a:prstGeom prst="rect">
            <a:avLst/>
          </a:prstGeom>
        </p:spPr>
        <p:txBody>
          <a:bodyPr wrap="square" lIns="0" tIns="0" rIns="0" bIns="0" rtlCol="0" anchor="t">
            <a:spAutoFit/>
          </a:bodyPr>
          <a:lstStyle/>
          <a:p>
            <a:pPr>
              <a:lnSpc>
                <a:spcPts val="3488"/>
              </a:lnSpc>
            </a:pPr>
            <a:r>
              <a:rPr lang="en-US" sz="2400" dirty="0" smtClean="0">
                <a:solidFill>
                  <a:srgbClr val="0075BF"/>
                </a:solidFill>
                <a:latin typeface="ISSFFont 1"/>
              </a:rPr>
              <a:t>Increasing </a:t>
            </a:r>
            <a:r>
              <a:rPr lang="en-US" sz="2400" dirty="0">
                <a:solidFill>
                  <a:srgbClr val="0075BF"/>
                </a:solidFill>
                <a:latin typeface="ISSFFont 1"/>
              </a:rPr>
              <a:t>Awareness of our Sustainability activities</a:t>
            </a:r>
          </a:p>
        </p:txBody>
      </p:sp>
      <p:sp>
        <p:nvSpPr>
          <p:cNvPr id="5" name="TextBox 5"/>
          <p:cNvSpPr txBox="1"/>
          <p:nvPr/>
        </p:nvSpPr>
        <p:spPr>
          <a:xfrm>
            <a:off x="635648" y="2345084"/>
            <a:ext cx="8290560" cy="2816156"/>
          </a:xfrm>
          <a:prstGeom prst="rect">
            <a:avLst/>
          </a:prstGeom>
        </p:spPr>
        <p:txBody>
          <a:bodyPr lIns="0" tIns="0" rIns="0" bIns="0" rtlCol="0" anchor="t">
            <a:spAutoFit/>
          </a:bodyPr>
          <a:lstStyle/>
          <a:p>
            <a:pPr marL="342900" indent="-342900">
              <a:spcBef>
                <a:spcPts val="600"/>
              </a:spcBef>
              <a:buFont typeface="Arial" panose="020B0604020202020204" pitchFamily="34" charset="0"/>
              <a:buChar char="•"/>
            </a:pPr>
            <a:r>
              <a:rPr lang="en-US" sz="2800" dirty="0" smtClean="0">
                <a:solidFill>
                  <a:srgbClr val="005D95"/>
                </a:solidFill>
                <a:latin typeface="ISSFFONT"/>
              </a:rPr>
              <a:t>Enforce </a:t>
            </a:r>
            <a:r>
              <a:rPr lang="en-US" sz="2800" dirty="0">
                <a:solidFill>
                  <a:srgbClr val="005D95"/>
                </a:solidFill>
                <a:latin typeface="ISSFFONT"/>
              </a:rPr>
              <a:t>the rules </a:t>
            </a:r>
            <a:r>
              <a:rPr lang="en-US" sz="2800" dirty="0" smtClean="0">
                <a:solidFill>
                  <a:srgbClr val="005D95"/>
                </a:solidFill>
                <a:latin typeface="ISSFFONT"/>
              </a:rPr>
              <a:t> and guidelines we </a:t>
            </a:r>
            <a:r>
              <a:rPr lang="en-US" sz="2800" dirty="0">
                <a:solidFill>
                  <a:srgbClr val="005D95"/>
                </a:solidFill>
                <a:latin typeface="ISSFFONT"/>
              </a:rPr>
              <a:t>have</a:t>
            </a:r>
          </a:p>
          <a:p>
            <a:pPr marL="342900" indent="-342900">
              <a:spcBef>
                <a:spcPts val="600"/>
              </a:spcBef>
              <a:buFont typeface="Arial" panose="020B0604020202020204" pitchFamily="34" charset="0"/>
              <a:buChar char="•"/>
            </a:pPr>
            <a:r>
              <a:rPr lang="en-US" sz="2800" dirty="0" smtClean="0">
                <a:solidFill>
                  <a:srgbClr val="005D95"/>
                </a:solidFill>
                <a:latin typeface="ISSFFONT"/>
              </a:rPr>
              <a:t>Justify </a:t>
            </a:r>
            <a:r>
              <a:rPr lang="en-US" sz="2800" dirty="0">
                <a:solidFill>
                  <a:srgbClr val="005D95"/>
                </a:solidFill>
                <a:latin typeface="ISSFFONT"/>
              </a:rPr>
              <a:t>bus schedules/ reduced </a:t>
            </a:r>
            <a:r>
              <a:rPr lang="en-US" sz="2800" dirty="0" smtClean="0">
                <a:solidFill>
                  <a:srgbClr val="005D95"/>
                </a:solidFill>
                <a:latin typeface="ISSFFONT"/>
              </a:rPr>
              <a:t>availability or increased cost of parking</a:t>
            </a:r>
            <a:r>
              <a:rPr lang="en-US" sz="2800" dirty="0">
                <a:solidFill>
                  <a:srgbClr val="005D95"/>
                </a:solidFill>
                <a:latin typeface="ISSFFONT"/>
              </a:rPr>
              <a:t>, </a:t>
            </a:r>
          </a:p>
          <a:p>
            <a:pPr marL="342900" indent="-342900">
              <a:spcBef>
                <a:spcPts val="600"/>
              </a:spcBef>
              <a:buFont typeface="Arial" panose="020B0604020202020204" pitchFamily="34" charset="0"/>
              <a:buChar char="•"/>
            </a:pPr>
            <a:r>
              <a:rPr lang="en-US" sz="2800" dirty="0">
                <a:solidFill>
                  <a:srgbClr val="005D95"/>
                </a:solidFill>
                <a:latin typeface="ISSFFONT"/>
              </a:rPr>
              <a:t>Reward good behaviors, </a:t>
            </a:r>
            <a:r>
              <a:rPr lang="en-US" sz="2800" dirty="0" smtClean="0">
                <a:solidFill>
                  <a:srgbClr val="005D95"/>
                </a:solidFill>
                <a:latin typeface="ISSFFONT"/>
              </a:rPr>
              <a:t>(celebrate </a:t>
            </a:r>
            <a:r>
              <a:rPr lang="en-US" sz="2800" dirty="0">
                <a:solidFill>
                  <a:srgbClr val="005D95"/>
                </a:solidFill>
                <a:latin typeface="ISSFFONT"/>
              </a:rPr>
              <a:t>returning recyclables, </a:t>
            </a:r>
            <a:r>
              <a:rPr lang="en-US" sz="2800" dirty="0" smtClean="0">
                <a:solidFill>
                  <a:srgbClr val="005D95"/>
                </a:solidFill>
                <a:latin typeface="ISSFFONT"/>
              </a:rPr>
              <a:t>hull </a:t>
            </a:r>
            <a:r>
              <a:rPr lang="en-US" sz="2800" dirty="0">
                <a:solidFill>
                  <a:srgbClr val="005D95"/>
                </a:solidFill>
                <a:latin typeface="ISSFFONT"/>
              </a:rPr>
              <a:t>recycling </a:t>
            </a:r>
            <a:r>
              <a:rPr lang="en-US" sz="2800" dirty="0" err="1">
                <a:solidFill>
                  <a:srgbClr val="005D95"/>
                </a:solidFill>
                <a:latin typeface="ISSFFONT"/>
              </a:rPr>
              <a:t>etc</a:t>
            </a:r>
            <a:r>
              <a:rPr lang="en-US" sz="2800" dirty="0" smtClean="0">
                <a:solidFill>
                  <a:srgbClr val="005D95"/>
                </a:solidFill>
                <a:latin typeface="ISSFFONT"/>
              </a:rPr>
              <a:t>)</a:t>
            </a:r>
          </a:p>
          <a:p>
            <a:pPr marL="342900" indent="-342900">
              <a:spcBef>
                <a:spcPts val="600"/>
              </a:spcBef>
              <a:buFont typeface="Arial" panose="020B0604020202020204" pitchFamily="34" charset="0"/>
              <a:buChar char="•"/>
            </a:pPr>
            <a:r>
              <a:rPr lang="en-US" sz="2800" dirty="0">
                <a:solidFill>
                  <a:srgbClr val="005D95"/>
                </a:solidFill>
                <a:latin typeface="ISSFFONT"/>
              </a:rPr>
              <a:t>Take action and brag about </a:t>
            </a:r>
            <a:r>
              <a:rPr lang="en-US" sz="2800" dirty="0" smtClean="0">
                <a:solidFill>
                  <a:srgbClr val="005D95"/>
                </a:solidFill>
                <a:latin typeface="ISSFFONT"/>
              </a:rPr>
              <a:t>it</a:t>
            </a:r>
            <a:endParaRPr lang="en-US" sz="2800" dirty="0">
              <a:solidFill>
                <a:srgbClr val="005D95"/>
              </a:solidFill>
              <a:latin typeface="ISSFFONT"/>
            </a:endParaRPr>
          </a:p>
        </p:txBody>
      </p:sp>
      <p:sp>
        <p:nvSpPr>
          <p:cNvPr id="6" name="AutoShape 6"/>
          <p:cNvSpPr/>
          <p:nvPr/>
        </p:nvSpPr>
        <p:spPr>
          <a:xfrm>
            <a:off x="126770" y="6770354"/>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7" name="TextBox 7"/>
          <p:cNvSpPr txBox="1"/>
          <p:nvPr/>
        </p:nvSpPr>
        <p:spPr>
          <a:xfrm>
            <a:off x="178055" y="7055158"/>
            <a:ext cx="2863851" cy="174140"/>
          </a:xfrm>
          <a:prstGeom prst="rect">
            <a:avLst/>
          </a:prstGeom>
        </p:spPr>
        <p:txBody>
          <a:bodyPr lIns="0" tIns="0" rIns="0" bIns="0" rtlCol="0" anchor="t">
            <a:spAutoFit/>
          </a:bodyPr>
          <a:lstStyle/>
          <a:p>
            <a:pPr algn="l">
              <a:lnSpc>
                <a:spcPts val="1242"/>
              </a:lnSpc>
            </a:pPr>
            <a:r>
              <a:rPr lang="en-US" sz="1150">
                <a:solidFill>
                  <a:srgbClr val="000000"/>
                </a:solidFill>
                <a:latin typeface="Arimo Bold"/>
              </a:rPr>
              <a:t>Munich, Ger 02 - 07 DEC 2023</a:t>
            </a:r>
          </a:p>
        </p:txBody>
      </p:sp>
      <p:sp>
        <p:nvSpPr>
          <p:cNvPr id="9" name="Freeform 9"/>
          <p:cNvSpPr/>
          <p:nvPr/>
        </p:nvSpPr>
        <p:spPr>
          <a:xfrm>
            <a:off x="7699128" y="246706"/>
            <a:ext cx="1911776" cy="1031291"/>
          </a:xfrm>
          <a:custGeom>
            <a:avLst/>
            <a:gdLst/>
            <a:ahLst/>
            <a:cxnLst/>
            <a:rect l="l" t="t" r="r" b="b"/>
            <a:pathLst>
              <a:path w="1911776" h="1031291">
                <a:moveTo>
                  <a:pt x="0" y="0"/>
                </a:moveTo>
                <a:lnTo>
                  <a:pt x="1911776" y="0"/>
                </a:lnTo>
                <a:lnTo>
                  <a:pt x="1911776" y="1031292"/>
                </a:lnTo>
                <a:lnTo>
                  <a:pt x="0" y="1031292"/>
                </a:lnTo>
                <a:lnTo>
                  <a:pt x="0" y="0"/>
                </a:lnTo>
                <a:close/>
              </a:path>
            </a:pathLst>
          </a:custGeom>
          <a:blipFill>
            <a:blip r:embed="rId3"/>
            <a:stretch>
              <a:fillRect t="-38955"/>
            </a:stretch>
          </a:blipFill>
        </p:spPr>
        <p:txBody>
          <a:bodyPr/>
          <a:lstStyle/>
          <a:p>
            <a:endParaRPr lang="de-DE"/>
          </a:p>
        </p:txBody>
      </p:sp>
      <p:sp>
        <p:nvSpPr>
          <p:cNvPr id="10" name="Freeform 10"/>
          <p:cNvSpPr/>
          <p:nvPr/>
        </p:nvSpPr>
        <p:spPr>
          <a:xfrm>
            <a:off x="178055" y="156283"/>
            <a:ext cx="891740" cy="1121715"/>
          </a:xfrm>
          <a:custGeom>
            <a:avLst/>
            <a:gdLst/>
            <a:ahLst/>
            <a:cxnLst/>
            <a:rect l="l" t="t" r="r" b="b"/>
            <a:pathLst>
              <a:path w="891740" h="1121715">
                <a:moveTo>
                  <a:pt x="0" y="0"/>
                </a:moveTo>
                <a:lnTo>
                  <a:pt x="891740" y="0"/>
                </a:lnTo>
                <a:lnTo>
                  <a:pt x="891740" y="1121715"/>
                </a:lnTo>
                <a:lnTo>
                  <a:pt x="0" y="1121715"/>
                </a:lnTo>
                <a:lnTo>
                  <a:pt x="0" y="0"/>
                </a:lnTo>
                <a:close/>
              </a:path>
            </a:pathLst>
          </a:custGeom>
          <a:blipFill>
            <a:blip r:embed="rId4"/>
            <a:stretch>
              <a:fillRect/>
            </a:stretch>
          </a:blipFill>
        </p:spPr>
        <p:txBody>
          <a:bodyPr/>
          <a:lstStyle/>
          <a:p>
            <a:endParaRPr lang="de-DE"/>
          </a:p>
        </p:txBody>
      </p:sp>
      <p:sp>
        <p:nvSpPr>
          <p:cNvPr id="11" name="TextBox 11"/>
          <p:cNvSpPr txBox="1"/>
          <p:nvPr/>
        </p:nvSpPr>
        <p:spPr>
          <a:xfrm>
            <a:off x="1211958" y="385481"/>
            <a:ext cx="2547275" cy="676852"/>
          </a:xfrm>
          <a:prstGeom prst="rect">
            <a:avLst/>
          </a:prstGeom>
        </p:spPr>
        <p:txBody>
          <a:bodyPr lIns="0" tIns="0" rIns="0" bIns="0" rtlCol="0" anchor="t">
            <a:spAutoFit/>
          </a:bodyPr>
          <a:lstStyle/>
          <a:p>
            <a:pPr>
              <a:lnSpc>
                <a:spcPts val="1403"/>
              </a:lnSpc>
            </a:pPr>
            <a:endParaRPr dirty="0"/>
          </a:p>
          <a:p>
            <a:pPr algn="l">
              <a:lnSpc>
                <a:spcPts val="1995"/>
              </a:lnSpc>
            </a:pPr>
            <a:r>
              <a:rPr lang="en-US" sz="1662" dirty="0">
                <a:solidFill>
                  <a:srgbClr val="0075BF"/>
                </a:solidFill>
                <a:latin typeface="Arimo Bold"/>
              </a:rPr>
              <a:t>WORKSHOP </a:t>
            </a:r>
          </a:p>
          <a:p>
            <a:pPr algn="l">
              <a:lnSpc>
                <a:spcPts val="1995"/>
              </a:lnSpc>
            </a:pPr>
            <a:r>
              <a:rPr lang="en-US" sz="1662" dirty="0">
                <a:solidFill>
                  <a:srgbClr val="000000"/>
                </a:solidFill>
                <a:latin typeface="Arimo Bold"/>
              </a:rPr>
              <a:t>MUNICH 2023</a:t>
            </a:r>
          </a:p>
        </p:txBody>
      </p:sp>
      <p:sp>
        <p:nvSpPr>
          <p:cNvPr id="12" name="TextBox 8"/>
          <p:cNvSpPr txBox="1"/>
          <p:nvPr/>
        </p:nvSpPr>
        <p:spPr>
          <a:xfrm>
            <a:off x="178054" y="6842620"/>
            <a:ext cx="5460745" cy="205184"/>
          </a:xfrm>
          <a:prstGeom prst="rect">
            <a:avLst/>
          </a:prstGeom>
        </p:spPr>
        <p:txBody>
          <a:bodyPr wrap="square" lIns="0" tIns="0" rIns="0" bIns="0" rtlCol="0" anchor="t">
            <a:spAutoFit/>
          </a:bodyPr>
          <a:lstStyle/>
          <a:p>
            <a:pPr>
              <a:lnSpc>
                <a:spcPts val="1565"/>
              </a:lnSpc>
            </a:pPr>
            <a:r>
              <a:rPr lang="en-US" sz="1304" dirty="0">
                <a:solidFill>
                  <a:srgbClr val="0075BF"/>
                </a:solidFill>
                <a:latin typeface="Arimo Bold"/>
              </a:rPr>
              <a:t>ISSF CHAMPIONSHIP ORGANIZERS WORKSHOP - Sustainability</a:t>
            </a:r>
          </a:p>
        </p:txBody>
      </p:sp>
    </p:spTree>
    <p:extLst>
      <p:ext uri="{BB962C8B-B14F-4D97-AF65-F5344CB8AC3E}">
        <p14:creationId xmlns:p14="http://schemas.microsoft.com/office/powerpoint/2010/main" val="3399481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770" y="1349435"/>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3" name="AutoShape 3"/>
          <p:cNvSpPr/>
          <p:nvPr/>
        </p:nvSpPr>
        <p:spPr>
          <a:xfrm>
            <a:off x="126770" y="2040696"/>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4" name="TextBox 4"/>
          <p:cNvSpPr txBox="1"/>
          <p:nvPr/>
        </p:nvSpPr>
        <p:spPr>
          <a:xfrm>
            <a:off x="382891" y="1469133"/>
            <a:ext cx="9228013" cy="448841"/>
          </a:xfrm>
          <a:prstGeom prst="rect">
            <a:avLst/>
          </a:prstGeom>
        </p:spPr>
        <p:txBody>
          <a:bodyPr wrap="square" lIns="0" tIns="0" rIns="0" bIns="0" rtlCol="0" anchor="t">
            <a:spAutoFit/>
          </a:bodyPr>
          <a:lstStyle/>
          <a:p>
            <a:pPr>
              <a:lnSpc>
                <a:spcPts val="3488"/>
              </a:lnSpc>
            </a:pPr>
            <a:r>
              <a:rPr lang="en-US" sz="3229" dirty="0" smtClean="0">
                <a:solidFill>
                  <a:srgbClr val="0075BF"/>
                </a:solidFill>
                <a:latin typeface="ISSFFont 1"/>
              </a:rPr>
              <a:t>ISSF </a:t>
            </a:r>
            <a:r>
              <a:rPr lang="en-US" sz="3229" dirty="0">
                <a:solidFill>
                  <a:srgbClr val="0075BF"/>
                </a:solidFill>
                <a:latin typeface="ISSFFont 1"/>
              </a:rPr>
              <a:t>leadership actions </a:t>
            </a:r>
            <a:r>
              <a:rPr lang="en-US" sz="3229" dirty="0" smtClean="0">
                <a:solidFill>
                  <a:srgbClr val="0075BF"/>
                </a:solidFill>
                <a:latin typeface="ISSFFont 1"/>
              </a:rPr>
              <a:t>in </a:t>
            </a:r>
            <a:r>
              <a:rPr lang="en-US" sz="3229" dirty="0">
                <a:solidFill>
                  <a:srgbClr val="0075BF"/>
                </a:solidFill>
                <a:latin typeface="ISSFFont 1"/>
              </a:rPr>
              <a:t>2024</a:t>
            </a:r>
          </a:p>
        </p:txBody>
      </p:sp>
      <p:sp>
        <p:nvSpPr>
          <p:cNvPr id="5" name="TextBox 5"/>
          <p:cNvSpPr txBox="1"/>
          <p:nvPr/>
        </p:nvSpPr>
        <p:spPr>
          <a:xfrm>
            <a:off x="329287" y="2173578"/>
            <a:ext cx="8290560" cy="4739759"/>
          </a:xfrm>
          <a:prstGeom prst="rect">
            <a:avLst/>
          </a:prstGeom>
        </p:spPr>
        <p:txBody>
          <a:bodyPr lIns="0" tIns="0" rIns="0" bIns="0" rtlCol="0" anchor="t">
            <a:spAutoFit/>
          </a:bodyPr>
          <a:lstStyle/>
          <a:p>
            <a:pPr marL="342900" indent="-342900">
              <a:buFont typeface="Arial" panose="020B0604020202020204" pitchFamily="34" charset="0"/>
              <a:buChar char="•"/>
            </a:pPr>
            <a:r>
              <a:rPr lang="en-US" sz="2400" dirty="0" smtClean="0">
                <a:solidFill>
                  <a:srgbClr val="005D95"/>
                </a:solidFill>
                <a:latin typeface="ISSFFONT"/>
              </a:rPr>
              <a:t>Ensuring </a:t>
            </a:r>
            <a:r>
              <a:rPr lang="en-US" sz="2400" dirty="0">
                <a:solidFill>
                  <a:srgbClr val="005D95"/>
                </a:solidFill>
                <a:latin typeface="ISSFFONT"/>
              </a:rPr>
              <a:t>World Cup / Continental events scheduling 2025 and beyond </a:t>
            </a:r>
            <a:r>
              <a:rPr lang="en-US" sz="2400" dirty="0" smtClean="0">
                <a:solidFill>
                  <a:srgbClr val="005D95"/>
                </a:solidFill>
                <a:latin typeface="ISSFFONT"/>
              </a:rPr>
              <a:t>embrace Sustainability Goals</a:t>
            </a:r>
            <a:endParaRPr lang="en-US" sz="2400" dirty="0">
              <a:solidFill>
                <a:srgbClr val="005D95"/>
              </a:solidFill>
              <a:latin typeface="ISSFFONT"/>
            </a:endParaRPr>
          </a:p>
          <a:p>
            <a:pPr marL="342900" indent="-342900">
              <a:buFont typeface="Arial" panose="020B0604020202020204" pitchFamily="34" charset="0"/>
              <a:buChar char="•"/>
            </a:pPr>
            <a:r>
              <a:rPr lang="en-US" sz="2400" dirty="0">
                <a:solidFill>
                  <a:srgbClr val="005D95"/>
                </a:solidFill>
                <a:latin typeface="ISSFFONT"/>
              </a:rPr>
              <a:t>Requiring event bids to have Sustainability actions outlined</a:t>
            </a:r>
          </a:p>
          <a:p>
            <a:pPr marL="342900" indent="-342900">
              <a:buFont typeface="Arial" panose="020B0604020202020204" pitchFamily="34" charset="0"/>
              <a:buChar char="•"/>
            </a:pPr>
            <a:r>
              <a:rPr lang="en-US" sz="2400" dirty="0">
                <a:solidFill>
                  <a:srgbClr val="005D95"/>
                </a:solidFill>
                <a:latin typeface="ISSFFONT"/>
              </a:rPr>
              <a:t>Improving the relationship with recycling industry and our sport equipment manufacturing industry.</a:t>
            </a:r>
          </a:p>
          <a:p>
            <a:pPr marL="342900" indent="-342900">
              <a:buFont typeface="Arial" panose="020B0604020202020204" pitchFamily="34" charset="0"/>
              <a:buChar char="•"/>
            </a:pPr>
            <a:r>
              <a:rPr lang="en-US" sz="2400" dirty="0">
                <a:solidFill>
                  <a:srgbClr val="005D95"/>
                </a:solidFill>
                <a:latin typeface="ISSFFONT"/>
              </a:rPr>
              <a:t>Looking to alternatives for plastics, and disposables used</a:t>
            </a:r>
          </a:p>
          <a:p>
            <a:pPr marL="342900" indent="-342900">
              <a:buFont typeface="Arial" panose="020B0604020202020204" pitchFamily="34" charset="0"/>
              <a:buChar char="•"/>
            </a:pPr>
            <a:r>
              <a:rPr lang="en-US" sz="2400" dirty="0">
                <a:solidFill>
                  <a:srgbClr val="005D95"/>
                </a:solidFill>
                <a:latin typeface="ISSFFONT"/>
              </a:rPr>
              <a:t>Develop educational materials </a:t>
            </a:r>
            <a:r>
              <a:rPr lang="en-US" sz="2400" dirty="0" smtClean="0">
                <a:solidFill>
                  <a:srgbClr val="005D95"/>
                </a:solidFill>
                <a:latin typeface="ISSFFONT"/>
              </a:rPr>
              <a:t>and </a:t>
            </a:r>
            <a:r>
              <a:rPr lang="en-US" sz="2400" dirty="0">
                <a:solidFill>
                  <a:srgbClr val="005D95"/>
                </a:solidFill>
                <a:latin typeface="ISSFFONT"/>
              </a:rPr>
              <a:t>support actions by athletes, Continental Confederations and National Sport Organizations</a:t>
            </a:r>
          </a:p>
          <a:p>
            <a:pPr marL="342900" indent="-342900">
              <a:buFont typeface="Arial" panose="020B0604020202020204" pitchFamily="34" charset="0"/>
              <a:buChar char="•"/>
            </a:pPr>
            <a:r>
              <a:rPr lang="en-US" sz="2400" dirty="0">
                <a:solidFill>
                  <a:srgbClr val="005D95"/>
                </a:solidFill>
                <a:latin typeface="ISSFFONT"/>
              </a:rPr>
              <a:t>Reward the efforts of Sustainability leaders</a:t>
            </a:r>
          </a:p>
          <a:p>
            <a:pPr marL="128939" lvl="1" algn="l">
              <a:lnSpc>
                <a:spcPts val="2404"/>
              </a:lnSpc>
            </a:pPr>
            <a:endParaRPr lang="en-US" sz="2003" dirty="0">
              <a:solidFill>
                <a:srgbClr val="005D95"/>
              </a:solidFill>
              <a:latin typeface="ISSFFONT"/>
            </a:endParaRPr>
          </a:p>
        </p:txBody>
      </p:sp>
      <p:sp>
        <p:nvSpPr>
          <p:cNvPr id="6" name="AutoShape 6"/>
          <p:cNvSpPr/>
          <p:nvPr/>
        </p:nvSpPr>
        <p:spPr>
          <a:xfrm>
            <a:off x="126770" y="6770354"/>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7" name="TextBox 7"/>
          <p:cNvSpPr txBox="1"/>
          <p:nvPr/>
        </p:nvSpPr>
        <p:spPr>
          <a:xfrm>
            <a:off x="178055" y="7055158"/>
            <a:ext cx="2863851" cy="174140"/>
          </a:xfrm>
          <a:prstGeom prst="rect">
            <a:avLst/>
          </a:prstGeom>
        </p:spPr>
        <p:txBody>
          <a:bodyPr lIns="0" tIns="0" rIns="0" bIns="0" rtlCol="0" anchor="t">
            <a:spAutoFit/>
          </a:bodyPr>
          <a:lstStyle/>
          <a:p>
            <a:pPr algn="l">
              <a:lnSpc>
                <a:spcPts val="1242"/>
              </a:lnSpc>
            </a:pPr>
            <a:r>
              <a:rPr lang="en-US" sz="1150">
                <a:solidFill>
                  <a:srgbClr val="000000"/>
                </a:solidFill>
                <a:latin typeface="Arimo Bold"/>
              </a:rPr>
              <a:t>Munich, Ger 02 - 07 DEC 2023</a:t>
            </a:r>
          </a:p>
        </p:txBody>
      </p:sp>
      <p:sp>
        <p:nvSpPr>
          <p:cNvPr id="9" name="Freeform 9"/>
          <p:cNvSpPr/>
          <p:nvPr/>
        </p:nvSpPr>
        <p:spPr>
          <a:xfrm>
            <a:off x="7699128" y="246706"/>
            <a:ext cx="1911776" cy="1031291"/>
          </a:xfrm>
          <a:custGeom>
            <a:avLst/>
            <a:gdLst/>
            <a:ahLst/>
            <a:cxnLst/>
            <a:rect l="l" t="t" r="r" b="b"/>
            <a:pathLst>
              <a:path w="1911776" h="1031291">
                <a:moveTo>
                  <a:pt x="0" y="0"/>
                </a:moveTo>
                <a:lnTo>
                  <a:pt x="1911776" y="0"/>
                </a:lnTo>
                <a:lnTo>
                  <a:pt x="1911776" y="1031292"/>
                </a:lnTo>
                <a:lnTo>
                  <a:pt x="0" y="1031292"/>
                </a:lnTo>
                <a:lnTo>
                  <a:pt x="0" y="0"/>
                </a:lnTo>
                <a:close/>
              </a:path>
            </a:pathLst>
          </a:custGeom>
          <a:blipFill>
            <a:blip r:embed="rId3"/>
            <a:stretch>
              <a:fillRect t="-38955"/>
            </a:stretch>
          </a:blipFill>
        </p:spPr>
        <p:txBody>
          <a:bodyPr/>
          <a:lstStyle/>
          <a:p>
            <a:endParaRPr lang="de-DE"/>
          </a:p>
        </p:txBody>
      </p:sp>
      <p:sp>
        <p:nvSpPr>
          <p:cNvPr id="10" name="Freeform 10"/>
          <p:cNvSpPr/>
          <p:nvPr/>
        </p:nvSpPr>
        <p:spPr>
          <a:xfrm>
            <a:off x="178055" y="156283"/>
            <a:ext cx="891740" cy="1121715"/>
          </a:xfrm>
          <a:custGeom>
            <a:avLst/>
            <a:gdLst/>
            <a:ahLst/>
            <a:cxnLst/>
            <a:rect l="l" t="t" r="r" b="b"/>
            <a:pathLst>
              <a:path w="891740" h="1121715">
                <a:moveTo>
                  <a:pt x="0" y="0"/>
                </a:moveTo>
                <a:lnTo>
                  <a:pt x="891740" y="0"/>
                </a:lnTo>
                <a:lnTo>
                  <a:pt x="891740" y="1121715"/>
                </a:lnTo>
                <a:lnTo>
                  <a:pt x="0" y="1121715"/>
                </a:lnTo>
                <a:lnTo>
                  <a:pt x="0" y="0"/>
                </a:lnTo>
                <a:close/>
              </a:path>
            </a:pathLst>
          </a:custGeom>
          <a:blipFill>
            <a:blip r:embed="rId4"/>
            <a:stretch>
              <a:fillRect/>
            </a:stretch>
          </a:blipFill>
        </p:spPr>
        <p:txBody>
          <a:bodyPr/>
          <a:lstStyle/>
          <a:p>
            <a:endParaRPr lang="de-DE"/>
          </a:p>
        </p:txBody>
      </p:sp>
      <p:sp>
        <p:nvSpPr>
          <p:cNvPr id="11" name="TextBox 11"/>
          <p:cNvSpPr txBox="1"/>
          <p:nvPr/>
        </p:nvSpPr>
        <p:spPr>
          <a:xfrm>
            <a:off x="1211958" y="385481"/>
            <a:ext cx="2547275" cy="676852"/>
          </a:xfrm>
          <a:prstGeom prst="rect">
            <a:avLst/>
          </a:prstGeom>
        </p:spPr>
        <p:txBody>
          <a:bodyPr lIns="0" tIns="0" rIns="0" bIns="0" rtlCol="0" anchor="t">
            <a:spAutoFit/>
          </a:bodyPr>
          <a:lstStyle/>
          <a:p>
            <a:pPr>
              <a:lnSpc>
                <a:spcPts val="1403"/>
              </a:lnSpc>
            </a:pPr>
            <a:endParaRPr dirty="0"/>
          </a:p>
          <a:p>
            <a:pPr algn="l">
              <a:lnSpc>
                <a:spcPts val="1995"/>
              </a:lnSpc>
            </a:pPr>
            <a:r>
              <a:rPr lang="en-US" sz="1662" dirty="0">
                <a:solidFill>
                  <a:srgbClr val="0075BF"/>
                </a:solidFill>
                <a:latin typeface="Arimo Bold"/>
              </a:rPr>
              <a:t>WORKSHOP </a:t>
            </a:r>
          </a:p>
          <a:p>
            <a:pPr algn="l">
              <a:lnSpc>
                <a:spcPts val="1995"/>
              </a:lnSpc>
            </a:pPr>
            <a:r>
              <a:rPr lang="en-US" sz="1662" dirty="0">
                <a:solidFill>
                  <a:srgbClr val="000000"/>
                </a:solidFill>
                <a:latin typeface="Arimo Bold"/>
              </a:rPr>
              <a:t>MUNICH 2023</a:t>
            </a:r>
          </a:p>
        </p:txBody>
      </p:sp>
      <p:sp>
        <p:nvSpPr>
          <p:cNvPr id="12" name="TextBox 8"/>
          <p:cNvSpPr txBox="1"/>
          <p:nvPr/>
        </p:nvSpPr>
        <p:spPr>
          <a:xfrm>
            <a:off x="178054" y="6842620"/>
            <a:ext cx="5460745" cy="205184"/>
          </a:xfrm>
          <a:prstGeom prst="rect">
            <a:avLst/>
          </a:prstGeom>
        </p:spPr>
        <p:txBody>
          <a:bodyPr wrap="square" lIns="0" tIns="0" rIns="0" bIns="0" rtlCol="0" anchor="t">
            <a:spAutoFit/>
          </a:bodyPr>
          <a:lstStyle/>
          <a:p>
            <a:pPr>
              <a:lnSpc>
                <a:spcPts val="1565"/>
              </a:lnSpc>
            </a:pPr>
            <a:r>
              <a:rPr lang="en-US" sz="1304" dirty="0">
                <a:solidFill>
                  <a:srgbClr val="0075BF"/>
                </a:solidFill>
                <a:latin typeface="Arimo Bold"/>
              </a:rPr>
              <a:t>ISSF CHAMPIONSHIP ORGANIZERS WORKSHOP - Sustainability</a:t>
            </a:r>
          </a:p>
        </p:txBody>
      </p:sp>
    </p:spTree>
    <p:extLst>
      <p:ext uri="{BB962C8B-B14F-4D97-AF65-F5344CB8AC3E}">
        <p14:creationId xmlns:p14="http://schemas.microsoft.com/office/powerpoint/2010/main" val="3793012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770" y="1349435"/>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3" name="AutoShape 3"/>
          <p:cNvSpPr/>
          <p:nvPr/>
        </p:nvSpPr>
        <p:spPr>
          <a:xfrm>
            <a:off x="126770" y="2040696"/>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4" name="TextBox 4"/>
          <p:cNvSpPr txBox="1"/>
          <p:nvPr/>
        </p:nvSpPr>
        <p:spPr>
          <a:xfrm>
            <a:off x="382891" y="1469133"/>
            <a:ext cx="8380109" cy="448841"/>
          </a:xfrm>
          <a:prstGeom prst="rect">
            <a:avLst/>
          </a:prstGeom>
        </p:spPr>
        <p:txBody>
          <a:bodyPr wrap="square" lIns="0" tIns="0" rIns="0" bIns="0" rtlCol="0" anchor="t">
            <a:spAutoFit/>
          </a:bodyPr>
          <a:lstStyle/>
          <a:p>
            <a:pPr>
              <a:lnSpc>
                <a:spcPts val="3488"/>
              </a:lnSpc>
            </a:pPr>
            <a:r>
              <a:rPr lang="en-US" sz="3229" dirty="0" smtClean="0">
                <a:solidFill>
                  <a:srgbClr val="0075BF"/>
                </a:solidFill>
                <a:latin typeface="ISSFFont 1"/>
              </a:rPr>
              <a:t>Take </a:t>
            </a:r>
            <a:r>
              <a:rPr lang="en-US" sz="3229" dirty="0">
                <a:solidFill>
                  <a:srgbClr val="0075BF"/>
                </a:solidFill>
                <a:latin typeface="ISSFFont 1"/>
              </a:rPr>
              <a:t>Away Messages</a:t>
            </a:r>
          </a:p>
        </p:txBody>
      </p:sp>
      <p:sp>
        <p:nvSpPr>
          <p:cNvPr id="5" name="TextBox 5"/>
          <p:cNvSpPr txBox="1"/>
          <p:nvPr/>
        </p:nvSpPr>
        <p:spPr>
          <a:xfrm>
            <a:off x="467914" y="2300773"/>
            <a:ext cx="8523685" cy="4185761"/>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n-US" sz="2800" dirty="0" smtClean="0">
                <a:solidFill>
                  <a:srgbClr val="005D95"/>
                </a:solidFill>
                <a:latin typeface="ISSFFONT"/>
              </a:rPr>
              <a:t>Sustainability </a:t>
            </a:r>
            <a:r>
              <a:rPr lang="en-US" sz="2800" dirty="0">
                <a:solidFill>
                  <a:srgbClr val="005D95"/>
                </a:solidFill>
                <a:latin typeface="ISSFFONT"/>
              </a:rPr>
              <a:t>is more than Greenhouse gases and environment</a:t>
            </a:r>
          </a:p>
          <a:p>
            <a:pPr marL="342900" indent="-342900">
              <a:buFont typeface="Arial" panose="020B0604020202020204" pitchFamily="34" charset="0"/>
              <a:buChar char="•"/>
            </a:pPr>
            <a:r>
              <a:rPr lang="en-US" sz="2800" dirty="0">
                <a:solidFill>
                  <a:srgbClr val="005D95"/>
                </a:solidFill>
                <a:latin typeface="ISSFFONT"/>
              </a:rPr>
              <a:t>ISSF is </a:t>
            </a:r>
            <a:r>
              <a:rPr lang="en-US" sz="2800" dirty="0" smtClean="0">
                <a:solidFill>
                  <a:srgbClr val="005D95"/>
                </a:solidFill>
                <a:latin typeface="ISSFFONT"/>
              </a:rPr>
              <a:t>lagging behind </a:t>
            </a:r>
            <a:r>
              <a:rPr lang="en-US" sz="2800" dirty="0">
                <a:solidFill>
                  <a:srgbClr val="005D95"/>
                </a:solidFill>
                <a:latin typeface="ISSFFONT"/>
              </a:rPr>
              <a:t>other sports and should use </a:t>
            </a:r>
            <a:r>
              <a:rPr lang="en-US" sz="2800" dirty="0" smtClean="0">
                <a:solidFill>
                  <a:srgbClr val="005D95"/>
                </a:solidFill>
                <a:latin typeface="ISSFFONT"/>
              </a:rPr>
              <a:t>others’ </a:t>
            </a:r>
            <a:r>
              <a:rPr lang="en-US" sz="2800" dirty="0">
                <a:solidFill>
                  <a:srgbClr val="005D95"/>
                </a:solidFill>
                <a:latin typeface="ISSFFONT"/>
              </a:rPr>
              <a:t>work as a springboard to action.</a:t>
            </a:r>
          </a:p>
          <a:p>
            <a:pPr marL="342900" indent="-342900">
              <a:buFont typeface="Arial" panose="020B0604020202020204" pitchFamily="34" charset="0"/>
              <a:buChar char="•"/>
            </a:pPr>
            <a:r>
              <a:rPr lang="en-US" sz="2800" dirty="0">
                <a:solidFill>
                  <a:srgbClr val="005D95"/>
                </a:solidFill>
                <a:latin typeface="ISSFFONT"/>
              </a:rPr>
              <a:t>ISSF needs to prove it is taking Sustainability goals </a:t>
            </a:r>
            <a:r>
              <a:rPr lang="en-US" sz="2800" dirty="0" smtClean="0">
                <a:solidFill>
                  <a:srgbClr val="005D95"/>
                </a:solidFill>
                <a:latin typeface="ISSFFONT"/>
              </a:rPr>
              <a:t>seriously and draw attention to what we do.</a:t>
            </a:r>
            <a:endParaRPr lang="en-US" sz="2800" dirty="0">
              <a:solidFill>
                <a:srgbClr val="005D95"/>
              </a:solidFill>
              <a:latin typeface="ISSFFONT"/>
            </a:endParaRPr>
          </a:p>
          <a:p>
            <a:pPr marL="342900" indent="-342900">
              <a:buFont typeface="Arial" panose="020B0604020202020204" pitchFamily="34" charset="0"/>
              <a:buChar char="•"/>
            </a:pPr>
            <a:r>
              <a:rPr lang="en-US" sz="2800" dirty="0">
                <a:solidFill>
                  <a:srgbClr val="005D95"/>
                </a:solidFill>
                <a:latin typeface="ISSFFONT"/>
              </a:rPr>
              <a:t>2024 Event </a:t>
            </a:r>
            <a:r>
              <a:rPr lang="en-US" sz="2800" dirty="0" smtClean="0">
                <a:solidFill>
                  <a:srgbClr val="005D95"/>
                </a:solidFill>
                <a:latin typeface="ISSFFONT"/>
              </a:rPr>
              <a:t>Organizers </a:t>
            </a:r>
            <a:r>
              <a:rPr lang="en-US" sz="2800" dirty="0">
                <a:solidFill>
                  <a:srgbClr val="005D95"/>
                </a:solidFill>
                <a:latin typeface="ISSFFONT"/>
              </a:rPr>
              <a:t>will </a:t>
            </a:r>
            <a:r>
              <a:rPr lang="en-US" sz="2800" dirty="0" smtClean="0">
                <a:solidFill>
                  <a:srgbClr val="005D95"/>
                </a:solidFill>
                <a:latin typeface="ISSFFONT"/>
              </a:rPr>
              <a:t>be expected </a:t>
            </a:r>
            <a:r>
              <a:rPr lang="en-US" sz="2800" dirty="0">
                <a:solidFill>
                  <a:srgbClr val="005D95"/>
                </a:solidFill>
                <a:latin typeface="ISSFFONT"/>
              </a:rPr>
              <a:t>to </a:t>
            </a:r>
            <a:r>
              <a:rPr lang="en-US" sz="2800" dirty="0" smtClean="0">
                <a:solidFill>
                  <a:srgbClr val="005D95"/>
                </a:solidFill>
                <a:latin typeface="ISSFFONT"/>
              </a:rPr>
              <a:t>capture a list of information</a:t>
            </a:r>
            <a:r>
              <a:rPr lang="en-US" sz="2800" dirty="0" smtClean="0">
                <a:solidFill>
                  <a:srgbClr val="005D95"/>
                </a:solidFill>
                <a:latin typeface="ISSFFONT"/>
              </a:rPr>
              <a:t> </a:t>
            </a:r>
            <a:r>
              <a:rPr lang="en-US" sz="2800" dirty="0">
                <a:solidFill>
                  <a:srgbClr val="005D95"/>
                </a:solidFill>
                <a:latin typeface="ISSFFONT"/>
              </a:rPr>
              <a:t>to ensure data can be collected for </a:t>
            </a:r>
            <a:r>
              <a:rPr lang="en-US" sz="2800" dirty="0" smtClean="0">
                <a:solidFill>
                  <a:srgbClr val="005D95"/>
                </a:solidFill>
                <a:latin typeface="ISSFFONT"/>
              </a:rPr>
              <a:t>2024 baseline.</a:t>
            </a:r>
            <a:endParaRPr lang="en-US" sz="2800" dirty="0">
              <a:solidFill>
                <a:srgbClr val="005D95"/>
              </a:solidFill>
              <a:latin typeface="ISSFFONT"/>
            </a:endParaRPr>
          </a:p>
          <a:p>
            <a:pPr marL="128939" lvl="1" algn="l">
              <a:lnSpc>
                <a:spcPts val="2404"/>
              </a:lnSpc>
            </a:pPr>
            <a:endParaRPr lang="en-US" sz="2003" dirty="0">
              <a:solidFill>
                <a:srgbClr val="005D95"/>
              </a:solidFill>
              <a:latin typeface="ISSFFONT"/>
            </a:endParaRPr>
          </a:p>
        </p:txBody>
      </p:sp>
      <p:sp>
        <p:nvSpPr>
          <p:cNvPr id="6" name="AutoShape 6"/>
          <p:cNvSpPr/>
          <p:nvPr/>
        </p:nvSpPr>
        <p:spPr>
          <a:xfrm>
            <a:off x="126770" y="6770354"/>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7" name="TextBox 7"/>
          <p:cNvSpPr txBox="1"/>
          <p:nvPr/>
        </p:nvSpPr>
        <p:spPr>
          <a:xfrm>
            <a:off x="178055" y="7055158"/>
            <a:ext cx="2863851" cy="174140"/>
          </a:xfrm>
          <a:prstGeom prst="rect">
            <a:avLst/>
          </a:prstGeom>
        </p:spPr>
        <p:txBody>
          <a:bodyPr lIns="0" tIns="0" rIns="0" bIns="0" rtlCol="0" anchor="t">
            <a:spAutoFit/>
          </a:bodyPr>
          <a:lstStyle/>
          <a:p>
            <a:pPr algn="l">
              <a:lnSpc>
                <a:spcPts val="1242"/>
              </a:lnSpc>
            </a:pPr>
            <a:r>
              <a:rPr lang="en-US" sz="1150">
                <a:solidFill>
                  <a:srgbClr val="000000"/>
                </a:solidFill>
                <a:latin typeface="Arimo Bold"/>
              </a:rPr>
              <a:t>Munich, Ger 02 - 07 DEC 2023</a:t>
            </a:r>
          </a:p>
        </p:txBody>
      </p:sp>
      <p:sp>
        <p:nvSpPr>
          <p:cNvPr id="9" name="Freeform 9"/>
          <p:cNvSpPr/>
          <p:nvPr/>
        </p:nvSpPr>
        <p:spPr>
          <a:xfrm>
            <a:off x="7699128" y="246706"/>
            <a:ext cx="1911776" cy="1031291"/>
          </a:xfrm>
          <a:custGeom>
            <a:avLst/>
            <a:gdLst/>
            <a:ahLst/>
            <a:cxnLst/>
            <a:rect l="l" t="t" r="r" b="b"/>
            <a:pathLst>
              <a:path w="1911776" h="1031291">
                <a:moveTo>
                  <a:pt x="0" y="0"/>
                </a:moveTo>
                <a:lnTo>
                  <a:pt x="1911776" y="0"/>
                </a:lnTo>
                <a:lnTo>
                  <a:pt x="1911776" y="1031292"/>
                </a:lnTo>
                <a:lnTo>
                  <a:pt x="0" y="1031292"/>
                </a:lnTo>
                <a:lnTo>
                  <a:pt x="0" y="0"/>
                </a:lnTo>
                <a:close/>
              </a:path>
            </a:pathLst>
          </a:custGeom>
          <a:blipFill>
            <a:blip r:embed="rId3"/>
            <a:stretch>
              <a:fillRect t="-38955"/>
            </a:stretch>
          </a:blipFill>
        </p:spPr>
        <p:txBody>
          <a:bodyPr/>
          <a:lstStyle/>
          <a:p>
            <a:endParaRPr lang="de-DE"/>
          </a:p>
        </p:txBody>
      </p:sp>
      <p:sp>
        <p:nvSpPr>
          <p:cNvPr id="10" name="Freeform 10"/>
          <p:cNvSpPr/>
          <p:nvPr/>
        </p:nvSpPr>
        <p:spPr>
          <a:xfrm>
            <a:off x="178055" y="156283"/>
            <a:ext cx="891740" cy="1121715"/>
          </a:xfrm>
          <a:custGeom>
            <a:avLst/>
            <a:gdLst/>
            <a:ahLst/>
            <a:cxnLst/>
            <a:rect l="l" t="t" r="r" b="b"/>
            <a:pathLst>
              <a:path w="891740" h="1121715">
                <a:moveTo>
                  <a:pt x="0" y="0"/>
                </a:moveTo>
                <a:lnTo>
                  <a:pt x="891740" y="0"/>
                </a:lnTo>
                <a:lnTo>
                  <a:pt x="891740" y="1121715"/>
                </a:lnTo>
                <a:lnTo>
                  <a:pt x="0" y="1121715"/>
                </a:lnTo>
                <a:lnTo>
                  <a:pt x="0" y="0"/>
                </a:lnTo>
                <a:close/>
              </a:path>
            </a:pathLst>
          </a:custGeom>
          <a:blipFill>
            <a:blip r:embed="rId4"/>
            <a:stretch>
              <a:fillRect/>
            </a:stretch>
          </a:blipFill>
        </p:spPr>
        <p:txBody>
          <a:bodyPr/>
          <a:lstStyle/>
          <a:p>
            <a:endParaRPr lang="de-DE"/>
          </a:p>
        </p:txBody>
      </p:sp>
      <p:sp>
        <p:nvSpPr>
          <p:cNvPr id="11" name="TextBox 11"/>
          <p:cNvSpPr txBox="1"/>
          <p:nvPr/>
        </p:nvSpPr>
        <p:spPr>
          <a:xfrm>
            <a:off x="1211958" y="385481"/>
            <a:ext cx="2547275" cy="676852"/>
          </a:xfrm>
          <a:prstGeom prst="rect">
            <a:avLst/>
          </a:prstGeom>
        </p:spPr>
        <p:txBody>
          <a:bodyPr lIns="0" tIns="0" rIns="0" bIns="0" rtlCol="0" anchor="t">
            <a:spAutoFit/>
          </a:bodyPr>
          <a:lstStyle/>
          <a:p>
            <a:pPr>
              <a:lnSpc>
                <a:spcPts val="1403"/>
              </a:lnSpc>
            </a:pPr>
            <a:endParaRPr dirty="0"/>
          </a:p>
          <a:p>
            <a:pPr algn="l">
              <a:lnSpc>
                <a:spcPts val="1995"/>
              </a:lnSpc>
            </a:pPr>
            <a:r>
              <a:rPr lang="en-US" sz="1662" dirty="0">
                <a:solidFill>
                  <a:srgbClr val="0075BF"/>
                </a:solidFill>
                <a:latin typeface="Arimo Bold"/>
              </a:rPr>
              <a:t>WORKSHOP </a:t>
            </a:r>
          </a:p>
          <a:p>
            <a:pPr algn="l">
              <a:lnSpc>
                <a:spcPts val="1995"/>
              </a:lnSpc>
            </a:pPr>
            <a:r>
              <a:rPr lang="en-US" sz="1662" dirty="0">
                <a:solidFill>
                  <a:srgbClr val="000000"/>
                </a:solidFill>
                <a:latin typeface="Arimo Bold"/>
              </a:rPr>
              <a:t>MUNICH 2023</a:t>
            </a:r>
          </a:p>
        </p:txBody>
      </p:sp>
      <p:sp>
        <p:nvSpPr>
          <p:cNvPr id="12" name="TextBox 8"/>
          <p:cNvSpPr txBox="1"/>
          <p:nvPr/>
        </p:nvSpPr>
        <p:spPr>
          <a:xfrm>
            <a:off x="178054" y="6842620"/>
            <a:ext cx="5460745" cy="205184"/>
          </a:xfrm>
          <a:prstGeom prst="rect">
            <a:avLst/>
          </a:prstGeom>
        </p:spPr>
        <p:txBody>
          <a:bodyPr wrap="square" lIns="0" tIns="0" rIns="0" bIns="0" rtlCol="0" anchor="t">
            <a:spAutoFit/>
          </a:bodyPr>
          <a:lstStyle/>
          <a:p>
            <a:pPr>
              <a:lnSpc>
                <a:spcPts val="1565"/>
              </a:lnSpc>
            </a:pPr>
            <a:r>
              <a:rPr lang="en-US" sz="1304" dirty="0">
                <a:solidFill>
                  <a:srgbClr val="0075BF"/>
                </a:solidFill>
                <a:latin typeface="Arimo Bold"/>
              </a:rPr>
              <a:t>ISSF CHAMPIONSHIP ORGANIZERS WORKSHOP - Sustainability</a:t>
            </a:r>
          </a:p>
        </p:txBody>
      </p:sp>
    </p:spTree>
    <p:extLst>
      <p:ext uri="{BB962C8B-B14F-4D97-AF65-F5344CB8AC3E}">
        <p14:creationId xmlns:p14="http://schemas.microsoft.com/office/powerpoint/2010/main" val="3372139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0"/>
            <a:ext cx="9753600" cy="5170835"/>
          </a:xfrm>
          <a:custGeom>
            <a:avLst/>
            <a:gdLst/>
            <a:ahLst/>
            <a:cxnLst/>
            <a:rect l="l" t="t" r="r" b="b"/>
            <a:pathLst>
              <a:path w="9753600" h="5170835">
                <a:moveTo>
                  <a:pt x="0" y="0"/>
                </a:moveTo>
                <a:lnTo>
                  <a:pt x="9753600" y="0"/>
                </a:lnTo>
                <a:lnTo>
                  <a:pt x="9753600" y="5170835"/>
                </a:lnTo>
                <a:lnTo>
                  <a:pt x="0" y="5170835"/>
                </a:lnTo>
                <a:lnTo>
                  <a:pt x="0" y="0"/>
                </a:lnTo>
                <a:close/>
              </a:path>
            </a:pathLst>
          </a:custGeom>
          <a:blipFill>
            <a:blip r:embed="rId3"/>
            <a:stretch>
              <a:fillRect l="-3657" t="-34949" r="-3657"/>
            </a:stretch>
          </a:blipFill>
        </p:spPr>
        <p:txBody>
          <a:bodyPr/>
          <a:lstStyle/>
          <a:p>
            <a:endParaRPr lang="de-DE"/>
          </a:p>
        </p:txBody>
      </p:sp>
      <p:sp>
        <p:nvSpPr>
          <p:cNvPr id="3" name="Freeform 3"/>
          <p:cNvSpPr/>
          <p:nvPr/>
        </p:nvSpPr>
        <p:spPr>
          <a:xfrm rot="-10800000">
            <a:off x="5636823" y="0"/>
            <a:ext cx="8233555" cy="4170126"/>
          </a:xfrm>
          <a:custGeom>
            <a:avLst/>
            <a:gdLst/>
            <a:ahLst/>
            <a:cxnLst/>
            <a:rect l="l" t="t" r="r" b="b"/>
            <a:pathLst>
              <a:path w="8233555" h="4170126">
                <a:moveTo>
                  <a:pt x="0" y="0"/>
                </a:moveTo>
                <a:lnTo>
                  <a:pt x="8233554" y="0"/>
                </a:lnTo>
                <a:lnTo>
                  <a:pt x="8233554" y="4170126"/>
                </a:lnTo>
                <a:lnTo>
                  <a:pt x="0" y="4170126"/>
                </a:lnTo>
                <a:lnTo>
                  <a:pt x="0" y="0"/>
                </a:lnTo>
                <a:close/>
              </a:path>
            </a:pathLst>
          </a:custGeom>
          <a:blipFill>
            <a:blip r:embed="rId4">
              <a:alphaModFix amt="5000"/>
            </a:blip>
            <a:stretch>
              <a:fillRect b="-148360"/>
            </a:stretch>
          </a:blipFill>
        </p:spPr>
        <p:txBody>
          <a:bodyPr/>
          <a:lstStyle/>
          <a:p>
            <a:endParaRPr lang="de-DE"/>
          </a:p>
        </p:txBody>
      </p:sp>
      <p:sp>
        <p:nvSpPr>
          <p:cNvPr id="4" name="Freeform 4"/>
          <p:cNvSpPr>
            <a:spLocks/>
          </p:cNvSpPr>
          <p:nvPr/>
        </p:nvSpPr>
        <p:spPr>
          <a:xfrm>
            <a:off x="1466806" y="1083945"/>
            <a:ext cx="7555274" cy="4086890"/>
          </a:xfrm>
          <a:custGeom>
            <a:avLst/>
            <a:gdLst/>
            <a:ahLst/>
            <a:cxnLst/>
            <a:rect l="l" t="t" r="r" b="b"/>
            <a:pathLst>
              <a:path w="7555274" h="4086890">
                <a:moveTo>
                  <a:pt x="0" y="0"/>
                </a:moveTo>
                <a:lnTo>
                  <a:pt x="7555274" y="0"/>
                </a:lnTo>
                <a:lnTo>
                  <a:pt x="7555274" y="4086890"/>
                </a:lnTo>
                <a:lnTo>
                  <a:pt x="0" y="4086890"/>
                </a:lnTo>
                <a:lnTo>
                  <a:pt x="0" y="0"/>
                </a:lnTo>
                <a:close/>
              </a:path>
            </a:pathLst>
          </a:custGeom>
          <a:blipFill>
            <a:blip r:embed="rId5"/>
            <a:stretch>
              <a:fillRect b="-3827"/>
            </a:stretch>
          </a:blipFill>
        </p:spPr>
        <p:txBody>
          <a:bodyPr/>
          <a:lstStyle/>
          <a:p>
            <a:endParaRPr lang="de-DE"/>
          </a:p>
        </p:txBody>
      </p:sp>
      <p:sp>
        <p:nvSpPr>
          <p:cNvPr id="5" name="Freeform 5"/>
          <p:cNvSpPr/>
          <p:nvPr/>
        </p:nvSpPr>
        <p:spPr>
          <a:xfrm rot="-10800000">
            <a:off x="0" y="4670963"/>
            <a:ext cx="9753600" cy="499872"/>
          </a:xfrm>
          <a:custGeom>
            <a:avLst/>
            <a:gdLst/>
            <a:ahLst/>
            <a:cxnLst/>
            <a:rect l="l" t="t" r="r" b="b"/>
            <a:pathLst>
              <a:path w="9753600" h="499872">
                <a:moveTo>
                  <a:pt x="0" y="0"/>
                </a:moveTo>
                <a:lnTo>
                  <a:pt x="9753600" y="0"/>
                </a:lnTo>
                <a:lnTo>
                  <a:pt x="9753600" y="499872"/>
                </a:lnTo>
                <a:lnTo>
                  <a:pt x="0" y="499872"/>
                </a:lnTo>
                <a:lnTo>
                  <a:pt x="0" y="0"/>
                </a:lnTo>
                <a:close/>
              </a:path>
            </a:pathLst>
          </a:custGeom>
          <a:blipFill>
            <a:blip r:embed="rId6"/>
            <a:stretch>
              <a:fillRect/>
            </a:stretch>
          </a:blipFill>
        </p:spPr>
        <p:txBody>
          <a:bodyPr/>
          <a:lstStyle/>
          <a:p>
            <a:endParaRPr lang="de-DE"/>
          </a:p>
        </p:txBody>
      </p:sp>
      <p:sp>
        <p:nvSpPr>
          <p:cNvPr id="6" name="Freeform 6"/>
          <p:cNvSpPr>
            <a:spLocks/>
          </p:cNvSpPr>
          <p:nvPr/>
        </p:nvSpPr>
        <p:spPr>
          <a:xfrm>
            <a:off x="2283323" y="5570885"/>
            <a:ext cx="1096061" cy="1378729"/>
          </a:xfrm>
          <a:custGeom>
            <a:avLst/>
            <a:gdLst/>
            <a:ahLst/>
            <a:cxnLst/>
            <a:rect l="l" t="t" r="r" b="b"/>
            <a:pathLst>
              <a:path w="1096061" h="1378729">
                <a:moveTo>
                  <a:pt x="0" y="0"/>
                </a:moveTo>
                <a:lnTo>
                  <a:pt x="1096061" y="0"/>
                </a:lnTo>
                <a:lnTo>
                  <a:pt x="1096061" y="1378729"/>
                </a:lnTo>
                <a:lnTo>
                  <a:pt x="0" y="1378729"/>
                </a:lnTo>
                <a:lnTo>
                  <a:pt x="0" y="0"/>
                </a:lnTo>
                <a:close/>
              </a:path>
            </a:pathLst>
          </a:custGeom>
          <a:blipFill>
            <a:blip r:embed="rId7"/>
            <a:stretch>
              <a:fillRect/>
            </a:stretch>
          </a:blipFill>
        </p:spPr>
        <p:txBody>
          <a:bodyPr/>
          <a:lstStyle/>
          <a:p>
            <a:endParaRPr lang="de-DE"/>
          </a:p>
        </p:txBody>
      </p:sp>
      <p:sp>
        <p:nvSpPr>
          <p:cNvPr id="7" name="TextBox 7"/>
          <p:cNvSpPr txBox="1">
            <a:spLocks/>
          </p:cNvSpPr>
          <p:nvPr/>
        </p:nvSpPr>
        <p:spPr>
          <a:xfrm>
            <a:off x="3581400" y="5265796"/>
            <a:ext cx="4934860" cy="1538883"/>
          </a:xfrm>
          <a:prstGeom prst="rect">
            <a:avLst/>
          </a:prstGeom>
        </p:spPr>
        <p:txBody>
          <a:bodyPr wrap="square" lIns="0" tIns="0" rIns="0" bIns="0" rtlCol="0" anchor="t">
            <a:spAutoFit/>
          </a:bodyPr>
          <a:lstStyle/>
          <a:p>
            <a:pPr>
              <a:lnSpc>
                <a:spcPts val="1493"/>
              </a:lnSpc>
            </a:pPr>
            <a:endParaRPr dirty="0"/>
          </a:p>
          <a:p>
            <a:pPr algn="l">
              <a:lnSpc>
                <a:spcPts val="2124"/>
              </a:lnSpc>
            </a:pPr>
            <a:r>
              <a:rPr lang="en-US" sz="1770" dirty="0">
                <a:solidFill>
                  <a:srgbClr val="0075BF"/>
                </a:solidFill>
                <a:latin typeface="Arimo Bold"/>
              </a:rPr>
              <a:t>ISSF CHAMPIONSHIP</a:t>
            </a:r>
          </a:p>
          <a:p>
            <a:pPr algn="l">
              <a:lnSpc>
                <a:spcPts val="2124"/>
              </a:lnSpc>
            </a:pPr>
            <a:r>
              <a:rPr lang="en-US" sz="1770" dirty="0">
                <a:solidFill>
                  <a:srgbClr val="0075BF"/>
                </a:solidFill>
                <a:latin typeface="Arimo Bold"/>
              </a:rPr>
              <a:t>ORGANIZERS </a:t>
            </a:r>
            <a:r>
              <a:rPr lang="en-US" sz="1770" dirty="0" smtClean="0">
                <a:solidFill>
                  <a:srgbClr val="0075BF"/>
                </a:solidFill>
                <a:latin typeface="Arimo Bold"/>
              </a:rPr>
              <a:t>WORKSHOP</a:t>
            </a:r>
            <a:br>
              <a:rPr lang="en-US" sz="1770" dirty="0" smtClean="0">
                <a:solidFill>
                  <a:srgbClr val="0075BF"/>
                </a:solidFill>
                <a:latin typeface="Arimo Bold"/>
              </a:rPr>
            </a:br>
            <a:endParaRPr lang="en-US" sz="1770" dirty="0" smtClean="0">
              <a:solidFill>
                <a:srgbClr val="0075BF"/>
              </a:solidFill>
              <a:latin typeface="Arimo Bold"/>
            </a:endParaRPr>
          </a:p>
          <a:p>
            <a:pPr algn="l">
              <a:lnSpc>
                <a:spcPts val="2124"/>
              </a:lnSpc>
            </a:pPr>
            <a:r>
              <a:rPr lang="en-US" sz="3600" dirty="0" smtClean="0">
                <a:solidFill>
                  <a:srgbClr val="0075BF"/>
                </a:solidFill>
                <a:latin typeface="Arimo Bold"/>
              </a:rPr>
              <a:t>Sustainability </a:t>
            </a:r>
            <a:endParaRPr lang="en-US" sz="3600" dirty="0">
              <a:solidFill>
                <a:srgbClr val="0075BF"/>
              </a:solidFill>
              <a:latin typeface="Arimo Bold"/>
            </a:endParaRPr>
          </a:p>
          <a:p>
            <a:pPr algn="l">
              <a:lnSpc>
                <a:spcPts val="2124"/>
              </a:lnSpc>
            </a:pPr>
            <a:r>
              <a:rPr lang="en-US" sz="1770" dirty="0">
                <a:solidFill>
                  <a:srgbClr val="000000"/>
                </a:solidFill>
                <a:latin typeface="Arimo Bold"/>
              </a:rPr>
              <a:t>MUNICH 2023</a:t>
            </a:r>
          </a:p>
        </p:txBody>
      </p:sp>
      <p:sp>
        <p:nvSpPr>
          <p:cNvPr id="8" name="TextBox 7"/>
          <p:cNvSpPr txBox="1"/>
          <p:nvPr/>
        </p:nvSpPr>
        <p:spPr>
          <a:xfrm>
            <a:off x="1623753" y="2139893"/>
            <a:ext cx="8495607" cy="1569660"/>
          </a:xfrm>
          <a:prstGeom prst="rect">
            <a:avLst/>
          </a:prstGeom>
          <a:noFill/>
        </p:spPr>
        <p:txBody>
          <a:bodyPr wrap="square" rtlCol="0">
            <a:spAutoFit/>
          </a:bodyPr>
          <a:lstStyle/>
          <a:p>
            <a:r>
              <a:rPr lang="en-US" sz="9600" dirty="0" smtClean="0">
                <a:solidFill>
                  <a:srgbClr val="FFFF00"/>
                </a:solidFill>
              </a:rPr>
              <a:t>Questions ??? </a:t>
            </a:r>
            <a:endParaRPr lang="en-US" sz="9600" dirty="0">
              <a:solidFill>
                <a:srgbClr val="FFFF00"/>
              </a:solidFill>
            </a:endParaRPr>
          </a:p>
        </p:txBody>
      </p:sp>
    </p:spTree>
    <p:extLst>
      <p:ext uri="{BB962C8B-B14F-4D97-AF65-F5344CB8AC3E}">
        <p14:creationId xmlns:p14="http://schemas.microsoft.com/office/powerpoint/2010/main" val="3802294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770" y="1349435"/>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3" name="AutoShape 3"/>
          <p:cNvSpPr/>
          <p:nvPr/>
        </p:nvSpPr>
        <p:spPr>
          <a:xfrm>
            <a:off x="126770" y="2040696"/>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4" name="TextBox 4"/>
          <p:cNvSpPr txBox="1"/>
          <p:nvPr/>
        </p:nvSpPr>
        <p:spPr>
          <a:xfrm>
            <a:off x="178055" y="1469133"/>
            <a:ext cx="9432849" cy="897682"/>
          </a:xfrm>
          <a:prstGeom prst="rect">
            <a:avLst/>
          </a:prstGeom>
        </p:spPr>
        <p:txBody>
          <a:bodyPr wrap="square" lIns="0" tIns="0" rIns="0" bIns="0" rtlCol="0" anchor="t">
            <a:spAutoFit/>
          </a:bodyPr>
          <a:lstStyle/>
          <a:p>
            <a:pPr>
              <a:lnSpc>
                <a:spcPts val="3488"/>
              </a:lnSpc>
            </a:pPr>
            <a:r>
              <a:rPr lang="en-US" sz="3229" dirty="0">
                <a:solidFill>
                  <a:srgbClr val="0075BF"/>
                </a:solidFill>
                <a:latin typeface="ISSFFont 1"/>
              </a:rPr>
              <a:t>ISSF’s Sustainability Strategy </a:t>
            </a:r>
          </a:p>
          <a:p>
            <a:pPr>
              <a:lnSpc>
                <a:spcPts val="3488"/>
              </a:lnSpc>
            </a:pPr>
            <a:endParaRPr lang="en-US" sz="3229" dirty="0">
              <a:solidFill>
                <a:srgbClr val="0075BF"/>
              </a:solidFill>
              <a:latin typeface="ISSFFont 1"/>
            </a:endParaRPr>
          </a:p>
        </p:txBody>
      </p:sp>
      <p:sp>
        <p:nvSpPr>
          <p:cNvPr id="6" name="AutoShape 6"/>
          <p:cNvSpPr/>
          <p:nvPr/>
        </p:nvSpPr>
        <p:spPr>
          <a:xfrm>
            <a:off x="126770" y="6770354"/>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7" name="TextBox 7"/>
          <p:cNvSpPr txBox="1"/>
          <p:nvPr/>
        </p:nvSpPr>
        <p:spPr>
          <a:xfrm>
            <a:off x="178055" y="7055158"/>
            <a:ext cx="2863851" cy="174140"/>
          </a:xfrm>
          <a:prstGeom prst="rect">
            <a:avLst/>
          </a:prstGeom>
        </p:spPr>
        <p:txBody>
          <a:bodyPr lIns="0" tIns="0" rIns="0" bIns="0" rtlCol="0" anchor="t">
            <a:spAutoFit/>
          </a:bodyPr>
          <a:lstStyle/>
          <a:p>
            <a:pPr algn="l">
              <a:lnSpc>
                <a:spcPts val="1242"/>
              </a:lnSpc>
            </a:pPr>
            <a:r>
              <a:rPr lang="en-US" sz="1150">
                <a:solidFill>
                  <a:srgbClr val="000000"/>
                </a:solidFill>
                <a:latin typeface="Arimo Bold"/>
              </a:rPr>
              <a:t>Munich, Ger 02 - 07 DEC 2023</a:t>
            </a:r>
          </a:p>
        </p:txBody>
      </p:sp>
      <p:sp>
        <p:nvSpPr>
          <p:cNvPr id="8" name="TextBox 8"/>
          <p:cNvSpPr txBox="1"/>
          <p:nvPr/>
        </p:nvSpPr>
        <p:spPr>
          <a:xfrm>
            <a:off x="189778" y="6770354"/>
            <a:ext cx="7509350" cy="191976"/>
          </a:xfrm>
          <a:prstGeom prst="rect">
            <a:avLst/>
          </a:prstGeom>
        </p:spPr>
        <p:txBody>
          <a:bodyPr wrap="square" lIns="0" tIns="0" rIns="0" bIns="0" rtlCol="0" anchor="t">
            <a:spAutoFit/>
          </a:bodyPr>
          <a:lstStyle/>
          <a:p>
            <a:pPr algn="l">
              <a:lnSpc>
                <a:spcPts val="1565"/>
              </a:lnSpc>
            </a:pPr>
            <a:r>
              <a:rPr lang="en-US" sz="1304" dirty="0">
                <a:solidFill>
                  <a:srgbClr val="0075BF"/>
                </a:solidFill>
                <a:latin typeface="Arimo Bold"/>
              </a:rPr>
              <a:t>ISSF CHAMPIONSHIP ORGANIZERS </a:t>
            </a:r>
            <a:r>
              <a:rPr lang="en-US" sz="1304" dirty="0" smtClean="0">
                <a:solidFill>
                  <a:srgbClr val="0075BF"/>
                </a:solidFill>
                <a:latin typeface="Arimo Bold"/>
              </a:rPr>
              <a:t>WORKSHOP - Sustainability</a:t>
            </a:r>
            <a:endParaRPr lang="en-US" sz="1304" dirty="0">
              <a:solidFill>
                <a:srgbClr val="0075BF"/>
              </a:solidFill>
              <a:latin typeface="Arimo Bold"/>
            </a:endParaRPr>
          </a:p>
        </p:txBody>
      </p:sp>
      <p:sp>
        <p:nvSpPr>
          <p:cNvPr id="9" name="Freeform 9"/>
          <p:cNvSpPr/>
          <p:nvPr/>
        </p:nvSpPr>
        <p:spPr>
          <a:xfrm>
            <a:off x="7699128" y="246706"/>
            <a:ext cx="1911776" cy="1031291"/>
          </a:xfrm>
          <a:custGeom>
            <a:avLst/>
            <a:gdLst/>
            <a:ahLst/>
            <a:cxnLst/>
            <a:rect l="l" t="t" r="r" b="b"/>
            <a:pathLst>
              <a:path w="1911776" h="1031291">
                <a:moveTo>
                  <a:pt x="0" y="0"/>
                </a:moveTo>
                <a:lnTo>
                  <a:pt x="1911776" y="0"/>
                </a:lnTo>
                <a:lnTo>
                  <a:pt x="1911776" y="1031292"/>
                </a:lnTo>
                <a:lnTo>
                  <a:pt x="0" y="1031292"/>
                </a:lnTo>
                <a:lnTo>
                  <a:pt x="0" y="0"/>
                </a:lnTo>
                <a:close/>
              </a:path>
            </a:pathLst>
          </a:custGeom>
          <a:blipFill>
            <a:blip r:embed="rId3"/>
            <a:stretch>
              <a:fillRect t="-38955"/>
            </a:stretch>
          </a:blipFill>
        </p:spPr>
        <p:txBody>
          <a:bodyPr/>
          <a:lstStyle/>
          <a:p>
            <a:endParaRPr lang="de-DE"/>
          </a:p>
        </p:txBody>
      </p:sp>
      <p:sp>
        <p:nvSpPr>
          <p:cNvPr id="10" name="Freeform 10"/>
          <p:cNvSpPr/>
          <p:nvPr/>
        </p:nvSpPr>
        <p:spPr>
          <a:xfrm>
            <a:off x="178055" y="156283"/>
            <a:ext cx="891740" cy="1121715"/>
          </a:xfrm>
          <a:custGeom>
            <a:avLst/>
            <a:gdLst/>
            <a:ahLst/>
            <a:cxnLst/>
            <a:rect l="l" t="t" r="r" b="b"/>
            <a:pathLst>
              <a:path w="891740" h="1121715">
                <a:moveTo>
                  <a:pt x="0" y="0"/>
                </a:moveTo>
                <a:lnTo>
                  <a:pt x="891740" y="0"/>
                </a:lnTo>
                <a:lnTo>
                  <a:pt x="891740" y="1121715"/>
                </a:lnTo>
                <a:lnTo>
                  <a:pt x="0" y="1121715"/>
                </a:lnTo>
                <a:lnTo>
                  <a:pt x="0" y="0"/>
                </a:lnTo>
                <a:close/>
              </a:path>
            </a:pathLst>
          </a:custGeom>
          <a:blipFill>
            <a:blip r:embed="rId4"/>
            <a:stretch>
              <a:fillRect/>
            </a:stretch>
          </a:blipFill>
        </p:spPr>
        <p:txBody>
          <a:bodyPr/>
          <a:lstStyle/>
          <a:p>
            <a:endParaRPr lang="de-DE"/>
          </a:p>
        </p:txBody>
      </p:sp>
      <p:sp>
        <p:nvSpPr>
          <p:cNvPr id="11" name="TextBox 11"/>
          <p:cNvSpPr txBox="1"/>
          <p:nvPr/>
        </p:nvSpPr>
        <p:spPr>
          <a:xfrm>
            <a:off x="1211958" y="385481"/>
            <a:ext cx="2547275" cy="676852"/>
          </a:xfrm>
          <a:prstGeom prst="rect">
            <a:avLst/>
          </a:prstGeom>
        </p:spPr>
        <p:txBody>
          <a:bodyPr lIns="0" tIns="0" rIns="0" bIns="0" rtlCol="0" anchor="t">
            <a:spAutoFit/>
          </a:bodyPr>
          <a:lstStyle/>
          <a:p>
            <a:pPr>
              <a:lnSpc>
                <a:spcPts val="1403"/>
              </a:lnSpc>
            </a:pPr>
            <a:endParaRPr dirty="0"/>
          </a:p>
          <a:p>
            <a:pPr algn="l">
              <a:lnSpc>
                <a:spcPts val="1995"/>
              </a:lnSpc>
            </a:pPr>
            <a:r>
              <a:rPr lang="en-US" sz="1662" dirty="0">
                <a:solidFill>
                  <a:srgbClr val="0075BF"/>
                </a:solidFill>
                <a:latin typeface="Arimo Bold"/>
              </a:rPr>
              <a:t>WORKSHOP </a:t>
            </a:r>
          </a:p>
          <a:p>
            <a:pPr algn="l">
              <a:lnSpc>
                <a:spcPts val="1995"/>
              </a:lnSpc>
            </a:pPr>
            <a:r>
              <a:rPr lang="en-US" sz="1662" dirty="0">
                <a:solidFill>
                  <a:srgbClr val="000000"/>
                </a:solidFill>
                <a:latin typeface="Arimo Bold"/>
              </a:rPr>
              <a:t>MUNICH 2023</a:t>
            </a:r>
          </a:p>
        </p:txBody>
      </p:sp>
      <p:pic>
        <p:nvPicPr>
          <p:cNvPr id="12" name="Picture 2" descr="https://www.trapconcaverde.it/en/_img/2768_810_500_.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199" y="2210331"/>
            <a:ext cx="4945119" cy="35865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055" y="2428921"/>
            <a:ext cx="4257090" cy="315418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35099" y="5971779"/>
            <a:ext cx="8153400" cy="584775"/>
          </a:xfrm>
          <a:prstGeom prst="rect">
            <a:avLst/>
          </a:prstGeom>
          <a:noFill/>
        </p:spPr>
        <p:txBody>
          <a:bodyPr wrap="square" rtlCol="0">
            <a:spAutoFit/>
          </a:bodyPr>
          <a:lstStyle/>
          <a:p>
            <a:r>
              <a:rPr lang="en-US" sz="3200" dirty="0"/>
              <a:t>So much more than just environment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770" y="1349435"/>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3" name="AutoShape 3"/>
          <p:cNvSpPr/>
          <p:nvPr/>
        </p:nvSpPr>
        <p:spPr>
          <a:xfrm>
            <a:off x="126770" y="2040696"/>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4" name="TextBox 4"/>
          <p:cNvSpPr txBox="1"/>
          <p:nvPr/>
        </p:nvSpPr>
        <p:spPr>
          <a:xfrm>
            <a:off x="382891" y="1469133"/>
            <a:ext cx="8075309" cy="897682"/>
          </a:xfrm>
          <a:prstGeom prst="rect">
            <a:avLst/>
          </a:prstGeom>
        </p:spPr>
        <p:txBody>
          <a:bodyPr wrap="square" lIns="0" tIns="0" rIns="0" bIns="0" rtlCol="0" anchor="t">
            <a:spAutoFit/>
          </a:bodyPr>
          <a:lstStyle/>
          <a:p>
            <a:pPr>
              <a:lnSpc>
                <a:spcPts val="3488"/>
              </a:lnSpc>
            </a:pPr>
            <a:r>
              <a:rPr lang="en-US" sz="2400" dirty="0">
                <a:solidFill>
                  <a:srgbClr val="0075BF"/>
                </a:solidFill>
                <a:latin typeface="ISSFFont 1"/>
              </a:rPr>
              <a:t>For your </a:t>
            </a:r>
            <a:r>
              <a:rPr lang="en-US" sz="2400" dirty="0" smtClean="0">
                <a:solidFill>
                  <a:srgbClr val="0075BF"/>
                </a:solidFill>
                <a:latin typeface="ISSFFont 1"/>
              </a:rPr>
              <a:t>Awareness: </a:t>
            </a:r>
            <a:r>
              <a:rPr lang="en-US" sz="3200" dirty="0" smtClean="0">
                <a:solidFill>
                  <a:srgbClr val="0075BF"/>
                </a:solidFill>
                <a:latin typeface="ISSFFont 1"/>
              </a:rPr>
              <a:t>LEAD </a:t>
            </a:r>
            <a:r>
              <a:rPr lang="en-US" sz="3200" dirty="0">
                <a:solidFill>
                  <a:srgbClr val="0075BF"/>
                </a:solidFill>
                <a:latin typeface="ISSFFont 1"/>
              </a:rPr>
              <a:t>Ammunition</a:t>
            </a:r>
          </a:p>
          <a:p>
            <a:pPr algn="l">
              <a:lnSpc>
                <a:spcPts val="3488"/>
              </a:lnSpc>
            </a:pPr>
            <a:endParaRPr lang="en-US" sz="3229" dirty="0">
              <a:solidFill>
                <a:srgbClr val="0075BF"/>
              </a:solidFill>
              <a:latin typeface="ISSFFont 1"/>
            </a:endParaRPr>
          </a:p>
        </p:txBody>
      </p:sp>
      <p:sp>
        <p:nvSpPr>
          <p:cNvPr id="6" name="AutoShape 6"/>
          <p:cNvSpPr/>
          <p:nvPr/>
        </p:nvSpPr>
        <p:spPr>
          <a:xfrm>
            <a:off x="126770" y="6770354"/>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7" name="TextBox 7"/>
          <p:cNvSpPr txBox="1"/>
          <p:nvPr/>
        </p:nvSpPr>
        <p:spPr>
          <a:xfrm>
            <a:off x="178055" y="7055158"/>
            <a:ext cx="2863851" cy="174140"/>
          </a:xfrm>
          <a:prstGeom prst="rect">
            <a:avLst/>
          </a:prstGeom>
        </p:spPr>
        <p:txBody>
          <a:bodyPr lIns="0" tIns="0" rIns="0" bIns="0" rtlCol="0" anchor="t">
            <a:spAutoFit/>
          </a:bodyPr>
          <a:lstStyle/>
          <a:p>
            <a:pPr algn="l">
              <a:lnSpc>
                <a:spcPts val="1242"/>
              </a:lnSpc>
            </a:pPr>
            <a:r>
              <a:rPr lang="en-US" sz="1150">
                <a:solidFill>
                  <a:srgbClr val="000000"/>
                </a:solidFill>
                <a:latin typeface="Arimo Bold"/>
              </a:rPr>
              <a:t>Munich, Ger 02 - 07 DEC 2023</a:t>
            </a:r>
          </a:p>
        </p:txBody>
      </p:sp>
      <p:sp>
        <p:nvSpPr>
          <p:cNvPr id="8" name="TextBox 8"/>
          <p:cNvSpPr txBox="1"/>
          <p:nvPr/>
        </p:nvSpPr>
        <p:spPr>
          <a:xfrm>
            <a:off x="178054" y="6842621"/>
            <a:ext cx="6603745" cy="205184"/>
          </a:xfrm>
          <a:prstGeom prst="rect">
            <a:avLst/>
          </a:prstGeom>
        </p:spPr>
        <p:txBody>
          <a:bodyPr wrap="square" lIns="0" tIns="0" rIns="0" bIns="0" rtlCol="0" anchor="t">
            <a:spAutoFit/>
          </a:bodyPr>
          <a:lstStyle/>
          <a:p>
            <a:pPr algn="l">
              <a:lnSpc>
                <a:spcPts val="1565"/>
              </a:lnSpc>
            </a:pPr>
            <a:r>
              <a:rPr lang="en-US" sz="1304" dirty="0">
                <a:solidFill>
                  <a:srgbClr val="0075BF"/>
                </a:solidFill>
                <a:latin typeface="Arimo Bold"/>
              </a:rPr>
              <a:t>ISSF CHAMPIONSHIP ORGANIZERS </a:t>
            </a:r>
            <a:r>
              <a:rPr lang="en-US" sz="1304" dirty="0" smtClean="0">
                <a:solidFill>
                  <a:srgbClr val="0075BF"/>
                </a:solidFill>
                <a:latin typeface="Arimo Bold"/>
              </a:rPr>
              <a:t>WORKSHOP - Sustainability</a:t>
            </a:r>
            <a:endParaRPr lang="en-US" sz="1304" dirty="0">
              <a:solidFill>
                <a:srgbClr val="0075BF"/>
              </a:solidFill>
              <a:latin typeface="Arimo Bold"/>
            </a:endParaRPr>
          </a:p>
        </p:txBody>
      </p:sp>
      <p:sp>
        <p:nvSpPr>
          <p:cNvPr id="9" name="Freeform 9"/>
          <p:cNvSpPr/>
          <p:nvPr/>
        </p:nvSpPr>
        <p:spPr>
          <a:xfrm>
            <a:off x="7699128" y="246706"/>
            <a:ext cx="1911776" cy="1031291"/>
          </a:xfrm>
          <a:custGeom>
            <a:avLst/>
            <a:gdLst/>
            <a:ahLst/>
            <a:cxnLst/>
            <a:rect l="l" t="t" r="r" b="b"/>
            <a:pathLst>
              <a:path w="1911776" h="1031291">
                <a:moveTo>
                  <a:pt x="0" y="0"/>
                </a:moveTo>
                <a:lnTo>
                  <a:pt x="1911776" y="0"/>
                </a:lnTo>
                <a:lnTo>
                  <a:pt x="1911776" y="1031292"/>
                </a:lnTo>
                <a:lnTo>
                  <a:pt x="0" y="1031292"/>
                </a:lnTo>
                <a:lnTo>
                  <a:pt x="0" y="0"/>
                </a:lnTo>
                <a:close/>
              </a:path>
            </a:pathLst>
          </a:custGeom>
          <a:blipFill>
            <a:blip r:embed="rId3"/>
            <a:stretch>
              <a:fillRect t="-38955"/>
            </a:stretch>
          </a:blipFill>
        </p:spPr>
        <p:txBody>
          <a:bodyPr/>
          <a:lstStyle/>
          <a:p>
            <a:endParaRPr lang="de-DE"/>
          </a:p>
        </p:txBody>
      </p:sp>
      <p:sp>
        <p:nvSpPr>
          <p:cNvPr id="10" name="Freeform 10"/>
          <p:cNvSpPr/>
          <p:nvPr/>
        </p:nvSpPr>
        <p:spPr>
          <a:xfrm>
            <a:off x="178055" y="156283"/>
            <a:ext cx="891740" cy="1121715"/>
          </a:xfrm>
          <a:custGeom>
            <a:avLst/>
            <a:gdLst/>
            <a:ahLst/>
            <a:cxnLst/>
            <a:rect l="l" t="t" r="r" b="b"/>
            <a:pathLst>
              <a:path w="891740" h="1121715">
                <a:moveTo>
                  <a:pt x="0" y="0"/>
                </a:moveTo>
                <a:lnTo>
                  <a:pt x="891740" y="0"/>
                </a:lnTo>
                <a:lnTo>
                  <a:pt x="891740" y="1121715"/>
                </a:lnTo>
                <a:lnTo>
                  <a:pt x="0" y="1121715"/>
                </a:lnTo>
                <a:lnTo>
                  <a:pt x="0" y="0"/>
                </a:lnTo>
                <a:close/>
              </a:path>
            </a:pathLst>
          </a:custGeom>
          <a:blipFill>
            <a:blip r:embed="rId4"/>
            <a:stretch>
              <a:fillRect/>
            </a:stretch>
          </a:blipFill>
        </p:spPr>
        <p:txBody>
          <a:bodyPr/>
          <a:lstStyle/>
          <a:p>
            <a:endParaRPr lang="de-DE"/>
          </a:p>
        </p:txBody>
      </p:sp>
      <p:sp>
        <p:nvSpPr>
          <p:cNvPr id="11" name="TextBox 11"/>
          <p:cNvSpPr txBox="1"/>
          <p:nvPr/>
        </p:nvSpPr>
        <p:spPr>
          <a:xfrm>
            <a:off x="1211958" y="385481"/>
            <a:ext cx="2547275" cy="676852"/>
          </a:xfrm>
          <a:prstGeom prst="rect">
            <a:avLst/>
          </a:prstGeom>
        </p:spPr>
        <p:txBody>
          <a:bodyPr lIns="0" tIns="0" rIns="0" bIns="0" rtlCol="0" anchor="t">
            <a:spAutoFit/>
          </a:bodyPr>
          <a:lstStyle/>
          <a:p>
            <a:pPr>
              <a:lnSpc>
                <a:spcPts val="1403"/>
              </a:lnSpc>
            </a:pPr>
            <a:endParaRPr dirty="0"/>
          </a:p>
          <a:p>
            <a:pPr algn="l">
              <a:lnSpc>
                <a:spcPts val="1995"/>
              </a:lnSpc>
            </a:pPr>
            <a:r>
              <a:rPr lang="en-US" sz="1662" dirty="0">
                <a:solidFill>
                  <a:srgbClr val="0075BF"/>
                </a:solidFill>
                <a:latin typeface="Arimo Bold"/>
              </a:rPr>
              <a:t>WORKSHOP </a:t>
            </a:r>
          </a:p>
          <a:p>
            <a:pPr algn="l">
              <a:lnSpc>
                <a:spcPts val="1995"/>
              </a:lnSpc>
            </a:pPr>
            <a:r>
              <a:rPr lang="en-US" sz="1662" dirty="0">
                <a:solidFill>
                  <a:srgbClr val="000000"/>
                </a:solidFill>
                <a:latin typeface="Arimo Bold"/>
              </a:rPr>
              <a:t>MUNICH 2023</a:t>
            </a:r>
          </a:p>
        </p:txBody>
      </p:sp>
      <p:sp>
        <p:nvSpPr>
          <p:cNvPr id="12" name="TextBox 11"/>
          <p:cNvSpPr txBox="1"/>
          <p:nvPr/>
        </p:nvSpPr>
        <p:spPr>
          <a:xfrm>
            <a:off x="0" y="2068407"/>
            <a:ext cx="9245598" cy="397031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solidFill>
                  <a:srgbClr val="005D95"/>
                </a:solidFill>
                <a:latin typeface="ISSFFONT"/>
              </a:rPr>
              <a:t>ECHA is proposing  that  all lead  </a:t>
            </a:r>
            <a:r>
              <a:rPr lang="en-US" sz="2000" i="1" dirty="0">
                <a:solidFill>
                  <a:srgbClr val="005D95"/>
                </a:solidFill>
                <a:latin typeface="ISSFFONT"/>
              </a:rPr>
              <a:t>gun shot </a:t>
            </a:r>
            <a:r>
              <a:rPr lang="en-US" sz="2000" i="1" dirty="0" smtClean="0">
                <a:solidFill>
                  <a:srgbClr val="005D95"/>
                </a:solidFill>
                <a:latin typeface="ISSFFONT"/>
              </a:rPr>
              <a:t> </a:t>
            </a:r>
            <a:r>
              <a:rPr lang="en-US" sz="2000" dirty="0" smtClean="0">
                <a:solidFill>
                  <a:srgbClr val="005D95"/>
                </a:solidFill>
                <a:latin typeface="ISSFFONT"/>
              </a:rPr>
              <a:t>be </a:t>
            </a:r>
            <a:r>
              <a:rPr lang="en-US" sz="2000" dirty="0">
                <a:solidFill>
                  <a:srgbClr val="005D95"/>
                </a:solidFill>
                <a:latin typeface="ISSFFONT"/>
              </a:rPr>
              <a:t>banned within 5 years with some exceptions </a:t>
            </a:r>
          </a:p>
          <a:p>
            <a:pPr marL="285750" indent="-285750">
              <a:spcBef>
                <a:spcPts val="600"/>
              </a:spcBef>
              <a:buFont typeface="Arial" panose="020B0604020202020204" pitchFamily="34" charset="0"/>
              <a:buChar char="•"/>
            </a:pPr>
            <a:r>
              <a:rPr lang="en-US" sz="2000" dirty="0">
                <a:solidFill>
                  <a:srgbClr val="005D95"/>
                </a:solidFill>
                <a:latin typeface="ISSFFONT"/>
              </a:rPr>
              <a:t>Greatest immediate impact will be the feasibility of  ranges that </a:t>
            </a:r>
            <a:r>
              <a:rPr lang="en-US" sz="2000" dirty="0" smtClean="0">
                <a:solidFill>
                  <a:srgbClr val="005D95"/>
                </a:solidFill>
                <a:latin typeface="ISSFFONT"/>
              </a:rPr>
              <a:t>have </a:t>
            </a:r>
            <a:r>
              <a:rPr lang="en-US" sz="2000" dirty="0">
                <a:solidFill>
                  <a:srgbClr val="005D95"/>
                </a:solidFill>
                <a:latin typeface="ISSFFONT"/>
              </a:rPr>
              <a:t>not been designed to easily contain and recover spent </a:t>
            </a:r>
            <a:r>
              <a:rPr lang="en-US" sz="2000" dirty="0" smtClean="0">
                <a:solidFill>
                  <a:srgbClr val="005D95"/>
                </a:solidFill>
                <a:latin typeface="ISSFFONT"/>
              </a:rPr>
              <a:t>lead (shotgun and outdoor rifle/pistol)</a:t>
            </a:r>
            <a:endParaRPr lang="en-US" sz="2000" dirty="0">
              <a:solidFill>
                <a:srgbClr val="005D95"/>
              </a:solidFill>
              <a:latin typeface="ISSFFONT"/>
            </a:endParaRPr>
          </a:p>
          <a:p>
            <a:pPr marL="285750" indent="-285750">
              <a:spcBef>
                <a:spcPts val="600"/>
              </a:spcBef>
              <a:buFont typeface="Arial" panose="020B0604020202020204" pitchFamily="34" charset="0"/>
              <a:buChar char="•"/>
            </a:pPr>
            <a:r>
              <a:rPr lang="en-US" sz="2000" dirty="0">
                <a:solidFill>
                  <a:srgbClr val="005D95"/>
                </a:solidFill>
                <a:latin typeface="ISSFFONT"/>
              </a:rPr>
              <a:t>Long term impact will </a:t>
            </a:r>
            <a:r>
              <a:rPr lang="en-US" sz="2000" dirty="0" smtClean="0">
                <a:solidFill>
                  <a:srgbClr val="005D95"/>
                </a:solidFill>
                <a:latin typeface="ISSFFONT"/>
              </a:rPr>
              <a:t>be unacceptable.</a:t>
            </a:r>
            <a:endParaRPr lang="en-US" sz="2000" dirty="0">
              <a:solidFill>
                <a:srgbClr val="005D95"/>
              </a:solidFill>
              <a:latin typeface="ISSFFONT"/>
            </a:endParaRPr>
          </a:p>
          <a:p>
            <a:pPr marL="285750" indent="-285750">
              <a:spcBef>
                <a:spcPts val="600"/>
              </a:spcBef>
              <a:buFont typeface="Arial" panose="020B0604020202020204" pitchFamily="34" charset="0"/>
              <a:buChar char="•"/>
            </a:pPr>
            <a:r>
              <a:rPr lang="en-US" sz="2000" dirty="0">
                <a:solidFill>
                  <a:srgbClr val="005D95"/>
                </a:solidFill>
                <a:latin typeface="ISSFFONT"/>
              </a:rPr>
              <a:t>ISSF is actively proposing a lead containment and economically viable recycling approach based on Best Available Technologies (BAT). </a:t>
            </a:r>
          </a:p>
          <a:p>
            <a:pPr marL="285750" indent="-285750">
              <a:spcBef>
                <a:spcPts val="600"/>
              </a:spcBef>
              <a:buFont typeface="Arial" panose="020B0604020202020204" pitchFamily="34" charset="0"/>
              <a:buChar char="•"/>
            </a:pPr>
            <a:r>
              <a:rPr lang="en-US" sz="2000" dirty="0">
                <a:solidFill>
                  <a:srgbClr val="005D95"/>
                </a:solidFill>
                <a:latin typeface="ISSFFONT"/>
              </a:rPr>
              <a:t>It is very important that ISSF member federations voluntarily move towards BAT in all of their ranges. </a:t>
            </a:r>
          </a:p>
          <a:p>
            <a:r>
              <a:rPr lang="en-US" sz="1600" dirty="0">
                <a:solidFill>
                  <a:srgbClr val="005D95"/>
                </a:solidFill>
                <a:latin typeface="ISSFFONT"/>
              </a:rPr>
              <a:t> </a:t>
            </a:r>
            <a:r>
              <a:rPr lang="en-US" sz="1600" dirty="0" smtClean="0">
                <a:solidFill>
                  <a:srgbClr val="005D95"/>
                </a:solidFill>
                <a:latin typeface="ISSFFONT"/>
              </a:rPr>
              <a:t> </a:t>
            </a:r>
          </a:p>
          <a:p>
            <a:r>
              <a:rPr lang="en-US" sz="1600" dirty="0" smtClean="0">
                <a:solidFill>
                  <a:srgbClr val="005D95"/>
                </a:solidFill>
                <a:latin typeface="ISSFFONT"/>
              </a:rPr>
              <a:t> I</a:t>
            </a:r>
            <a:r>
              <a:rPr lang="en-US" sz="1600" dirty="0" smtClean="0">
                <a:solidFill>
                  <a:srgbClr val="005D95"/>
                </a:solidFill>
                <a:latin typeface="ISSFFONT"/>
              </a:rPr>
              <a:t>SSF </a:t>
            </a:r>
            <a:r>
              <a:rPr lang="en-US" sz="1600" dirty="0">
                <a:solidFill>
                  <a:srgbClr val="005D95"/>
                </a:solidFill>
                <a:latin typeface="ISSFFONT"/>
              </a:rPr>
              <a:t>Sustainability committee will be providing membership with BAT references in 2024</a:t>
            </a:r>
          </a:p>
        </p:txBody>
      </p:sp>
      <p:pic>
        <p:nvPicPr>
          <p:cNvPr id="13" name="Picture 12">
            <a:extLst>
              <a:ext uri="{FF2B5EF4-FFF2-40B4-BE49-F238E27FC236}">
                <a16:creationId xmlns:lc="http://schemas.openxmlformats.org/drawingml/2006/lockedCanvas" xmlns:a16="http://schemas.microsoft.com/office/drawing/2014/main" xmlns="" id="{50780DC6-470E-489A-855C-FAD1A5AC66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4969" y="1583308"/>
            <a:ext cx="1258704" cy="321559"/>
          </a:xfrm>
          <a:prstGeom prst="rect">
            <a:avLst/>
          </a:prstGeom>
        </p:spPr>
      </p:pic>
    </p:spTree>
    <p:extLst>
      <p:ext uri="{BB962C8B-B14F-4D97-AF65-F5344CB8AC3E}">
        <p14:creationId xmlns:p14="http://schemas.microsoft.com/office/powerpoint/2010/main" val="266957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770" y="1349435"/>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3" name="AutoShape 3"/>
          <p:cNvSpPr/>
          <p:nvPr/>
        </p:nvSpPr>
        <p:spPr>
          <a:xfrm>
            <a:off x="126770" y="2040696"/>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4" name="TextBox 4"/>
          <p:cNvSpPr txBox="1"/>
          <p:nvPr/>
        </p:nvSpPr>
        <p:spPr>
          <a:xfrm>
            <a:off x="320728" y="1401724"/>
            <a:ext cx="9306103" cy="448841"/>
          </a:xfrm>
          <a:prstGeom prst="rect">
            <a:avLst/>
          </a:prstGeom>
        </p:spPr>
        <p:txBody>
          <a:bodyPr wrap="square" lIns="0" tIns="0" rIns="0" bIns="0" rtlCol="0" anchor="t">
            <a:spAutoFit/>
          </a:bodyPr>
          <a:lstStyle/>
          <a:p>
            <a:pPr>
              <a:lnSpc>
                <a:spcPts val="3488"/>
              </a:lnSpc>
            </a:pPr>
            <a:r>
              <a:rPr lang="en-US" sz="2400" dirty="0">
                <a:solidFill>
                  <a:srgbClr val="0075BF"/>
                </a:solidFill>
                <a:latin typeface="ISSFFont 1"/>
              </a:rPr>
              <a:t>The </a:t>
            </a:r>
            <a:r>
              <a:rPr lang="en-US" sz="2400" dirty="0" smtClean="0">
                <a:solidFill>
                  <a:srgbClr val="0075BF"/>
                </a:solidFill>
                <a:latin typeface="ISSFFont 1"/>
              </a:rPr>
              <a:t>Int. </a:t>
            </a:r>
            <a:r>
              <a:rPr lang="en-US" sz="2400" dirty="0">
                <a:solidFill>
                  <a:srgbClr val="0075BF"/>
                </a:solidFill>
                <a:latin typeface="ISSFFont 1"/>
              </a:rPr>
              <a:t>Olympic Committee’s  Sustainability Strategy</a:t>
            </a:r>
          </a:p>
        </p:txBody>
      </p:sp>
      <p:sp>
        <p:nvSpPr>
          <p:cNvPr id="5" name="TextBox 5"/>
          <p:cNvSpPr txBox="1"/>
          <p:nvPr/>
        </p:nvSpPr>
        <p:spPr>
          <a:xfrm>
            <a:off x="304801" y="2058210"/>
            <a:ext cx="9322030" cy="4801314"/>
          </a:xfrm>
          <a:prstGeom prst="rect">
            <a:avLst/>
          </a:prstGeom>
        </p:spPr>
        <p:txBody>
          <a:bodyPr wrap="square" lIns="0" tIns="0" rIns="0" bIns="0" rtlCol="0" anchor="t">
            <a:spAutoFit/>
          </a:bodyPr>
          <a:lstStyle/>
          <a:p>
            <a:pPr marL="128939" lvl="1">
              <a:lnSpc>
                <a:spcPts val="2404"/>
              </a:lnSpc>
            </a:pPr>
            <a:r>
              <a:rPr lang="en-US" sz="2400" dirty="0" smtClean="0">
                <a:solidFill>
                  <a:schemeClr val="accent1"/>
                </a:solidFill>
              </a:rPr>
              <a:t>“when </a:t>
            </a:r>
            <a:r>
              <a:rPr lang="en-US" sz="2400" dirty="0">
                <a:solidFill>
                  <a:schemeClr val="accent1"/>
                </a:solidFill>
              </a:rPr>
              <a:t>making decisions, we ensure feasibility and we seek to </a:t>
            </a:r>
            <a:r>
              <a:rPr lang="en-US" sz="2400" b="1" dirty="0">
                <a:solidFill>
                  <a:schemeClr val="accent1"/>
                </a:solidFill>
              </a:rPr>
              <a:t>maximize positive impact and minimize negative impact in the social economic and environmental </a:t>
            </a:r>
            <a:r>
              <a:rPr lang="en-US" sz="2400" b="1" dirty="0" smtClean="0">
                <a:solidFill>
                  <a:schemeClr val="accent1"/>
                </a:solidFill>
              </a:rPr>
              <a:t>spheres” </a:t>
            </a:r>
            <a:r>
              <a:rPr lang="en-US" sz="2400" dirty="0" smtClean="0">
                <a:solidFill>
                  <a:schemeClr val="accent1"/>
                </a:solidFill>
              </a:rPr>
              <a:t>(IOC 2016,2017)</a:t>
            </a:r>
            <a:endParaRPr lang="en-US" sz="2400" dirty="0" smtClean="0">
              <a:solidFill>
                <a:schemeClr val="accent1"/>
              </a:solidFill>
            </a:endParaRPr>
          </a:p>
          <a:p>
            <a:r>
              <a:rPr lang="en-US" sz="2400" b="1" i="1" dirty="0" smtClean="0"/>
              <a:t>Agenda </a:t>
            </a:r>
            <a:r>
              <a:rPr lang="en-US" sz="2400" b="1" i="1" dirty="0"/>
              <a:t>2020 </a:t>
            </a:r>
            <a:r>
              <a:rPr lang="en-US" sz="2400" b="1" i="1" dirty="0" smtClean="0"/>
              <a:t>+5 </a:t>
            </a:r>
            <a:r>
              <a:rPr lang="en-US" sz="2400" b="1" dirty="0" smtClean="0"/>
              <a:t>had </a:t>
            </a:r>
            <a:r>
              <a:rPr lang="en-US" sz="2400" b="1" dirty="0"/>
              <a:t>2 </a:t>
            </a:r>
            <a:r>
              <a:rPr lang="en-US" sz="2400" b="1" dirty="0" smtClean="0"/>
              <a:t>recommendations worth noting </a:t>
            </a:r>
            <a:endParaRPr lang="en-US" sz="2400" b="1" dirty="0" smtClean="0"/>
          </a:p>
          <a:p>
            <a:pPr marL="457200" indent="-457200">
              <a:buFont typeface="+mj-lt"/>
              <a:buAutoNum type="arabicPeriod"/>
            </a:pPr>
            <a:r>
              <a:rPr lang="en-US" sz="2400" dirty="0" smtClean="0"/>
              <a:t>Include </a:t>
            </a:r>
            <a:r>
              <a:rPr lang="en-US" sz="2400" dirty="0"/>
              <a:t>Sustainability in all aspects of the Olympic Games</a:t>
            </a:r>
          </a:p>
          <a:p>
            <a:pPr marL="1257300" lvl="2" indent="-342900">
              <a:buFont typeface="Arial" panose="020B0604020202020204" pitchFamily="34" charset="0"/>
              <a:buChar char="•"/>
            </a:pPr>
            <a:r>
              <a:rPr lang="en-US" sz="2000" dirty="0"/>
              <a:t>Olympic Organizers integrate and implement Sustainability measures that encompass economic social and environmental spheres </a:t>
            </a:r>
          </a:p>
          <a:p>
            <a:pPr marL="1257300" lvl="2" indent="-342900">
              <a:buFont typeface="Arial" panose="020B0604020202020204" pitchFamily="34" charset="0"/>
              <a:buChar char="•"/>
            </a:pPr>
            <a:r>
              <a:rPr lang="en-US" sz="2000" dirty="0"/>
              <a:t>Best possible Governance</a:t>
            </a:r>
          </a:p>
          <a:p>
            <a:pPr marL="1257300" lvl="2" indent="-342900">
              <a:buFont typeface="Arial" panose="020B0604020202020204" pitchFamily="34" charset="0"/>
              <a:buChar char="•"/>
            </a:pPr>
            <a:r>
              <a:rPr lang="en-US" sz="2000" dirty="0"/>
              <a:t>Monitor the Games </a:t>
            </a:r>
            <a:r>
              <a:rPr lang="en-US" sz="2000" dirty="0" smtClean="0"/>
              <a:t>Legacy</a:t>
            </a:r>
            <a:br>
              <a:rPr lang="en-US" sz="2000" dirty="0" smtClean="0"/>
            </a:br>
            <a:endParaRPr lang="en-US" sz="2000" dirty="0"/>
          </a:p>
          <a:p>
            <a:pPr marL="457200" indent="-457200">
              <a:buFont typeface="+mj-lt"/>
              <a:buAutoNum type="arabicPeriod"/>
            </a:pPr>
            <a:r>
              <a:rPr lang="en-US" sz="2400" dirty="0"/>
              <a:t>Include sustainability within the Olympics Movements Daily Operations</a:t>
            </a:r>
          </a:p>
          <a:p>
            <a:pPr marL="1257300" lvl="2" indent="-342900">
              <a:buFont typeface="Arial" panose="020B0604020202020204" pitchFamily="34" charset="0"/>
              <a:buChar char="•"/>
            </a:pPr>
            <a:r>
              <a:rPr lang="en-US" sz="2000" dirty="0"/>
              <a:t>Provide Tools (best practices and scorecards)</a:t>
            </a:r>
          </a:p>
          <a:p>
            <a:pPr marL="1257300" lvl="2" indent="-342900">
              <a:buFont typeface="Arial" panose="020B0604020202020204" pitchFamily="34" charset="0"/>
              <a:buChar char="•"/>
            </a:pPr>
            <a:r>
              <a:rPr lang="en-US" sz="2000" dirty="0"/>
              <a:t>Share knowledge between Stakeholders</a:t>
            </a:r>
          </a:p>
          <a:p>
            <a:pPr marL="1257300" lvl="2" indent="-342900">
              <a:buFont typeface="Arial" panose="020B0604020202020204" pitchFamily="34" charset="0"/>
              <a:buChar char="•"/>
            </a:pPr>
            <a:r>
              <a:rPr lang="en-US" sz="2000" dirty="0" err="1"/>
              <a:t>etc</a:t>
            </a:r>
            <a:endParaRPr lang="en-US" sz="2000" dirty="0"/>
          </a:p>
          <a:p>
            <a:pPr marL="128939" lvl="1">
              <a:lnSpc>
                <a:spcPts val="2404"/>
              </a:lnSpc>
            </a:pPr>
            <a:endParaRPr lang="en-US" sz="2003" dirty="0">
              <a:solidFill>
                <a:schemeClr val="accent1"/>
              </a:solidFill>
              <a:latin typeface="ISSFFONT"/>
            </a:endParaRPr>
          </a:p>
        </p:txBody>
      </p:sp>
      <p:sp>
        <p:nvSpPr>
          <p:cNvPr id="6" name="AutoShape 6"/>
          <p:cNvSpPr/>
          <p:nvPr/>
        </p:nvSpPr>
        <p:spPr>
          <a:xfrm>
            <a:off x="126770" y="6770354"/>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7" name="TextBox 7"/>
          <p:cNvSpPr txBox="1"/>
          <p:nvPr/>
        </p:nvSpPr>
        <p:spPr>
          <a:xfrm>
            <a:off x="178055" y="7055158"/>
            <a:ext cx="2863851" cy="174140"/>
          </a:xfrm>
          <a:prstGeom prst="rect">
            <a:avLst/>
          </a:prstGeom>
        </p:spPr>
        <p:txBody>
          <a:bodyPr lIns="0" tIns="0" rIns="0" bIns="0" rtlCol="0" anchor="t">
            <a:spAutoFit/>
          </a:bodyPr>
          <a:lstStyle/>
          <a:p>
            <a:pPr algn="l">
              <a:lnSpc>
                <a:spcPts val="1242"/>
              </a:lnSpc>
            </a:pPr>
            <a:r>
              <a:rPr lang="en-US" sz="1150">
                <a:solidFill>
                  <a:srgbClr val="000000"/>
                </a:solidFill>
                <a:latin typeface="Arimo Bold"/>
              </a:rPr>
              <a:t>Munich, Ger 02 - 07 DEC 2023</a:t>
            </a:r>
          </a:p>
        </p:txBody>
      </p:sp>
      <p:sp>
        <p:nvSpPr>
          <p:cNvPr id="8" name="TextBox 8"/>
          <p:cNvSpPr txBox="1"/>
          <p:nvPr/>
        </p:nvSpPr>
        <p:spPr>
          <a:xfrm>
            <a:off x="178054" y="6842620"/>
            <a:ext cx="5460745" cy="205184"/>
          </a:xfrm>
          <a:prstGeom prst="rect">
            <a:avLst/>
          </a:prstGeom>
        </p:spPr>
        <p:txBody>
          <a:bodyPr wrap="square" lIns="0" tIns="0" rIns="0" bIns="0" rtlCol="0" anchor="t">
            <a:spAutoFit/>
          </a:bodyPr>
          <a:lstStyle/>
          <a:p>
            <a:pPr>
              <a:lnSpc>
                <a:spcPts val="1565"/>
              </a:lnSpc>
            </a:pPr>
            <a:r>
              <a:rPr lang="en-US" sz="1304" dirty="0">
                <a:solidFill>
                  <a:srgbClr val="0075BF"/>
                </a:solidFill>
                <a:latin typeface="Arimo Bold"/>
              </a:rPr>
              <a:t>ISSF CHAMPIONSHIP ORGANIZERS WORKSHOP - Sustainability</a:t>
            </a:r>
          </a:p>
        </p:txBody>
      </p:sp>
      <p:sp>
        <p:nvSpPr>
          <p:cNvPr id="9" name="Freeform 9"/>
          <p:cNvSpPr/>
          <p:nvPr/>
        </p:nvSpPr>
        <p:spPr>
          <a:xfrm>
            <a:off x="7699128" y="246706"/>
            <a:ext cx="1911776" cy="1031291"/>
          </a:xfrm>
          <a:custGeom>
            <a:avLst/>
            <a:gdLst/>
            <a:ahLst/>
            <a:cxnLst/>
            <a:rect l="l" t="t" r="r" b="b"/>
            <a:pathLst>
              <a:path w="1911776" h="1031291">
                <a:moveTo>
                  <a:pt x="0" y="0"/>
                </a:moveTo>
                <a:lnTo>
                  <a:pt x="1911776" y="0"/>
                </a:lnTo>
                <a:lnTo>
                  <a:pt x="1911776" y="1031292"/>
                </a:lnTo>
                <a:lnTo>
                  <a:pt x="0" y="1031292"/>
                </a:lnTo>
                <a:lnTo>
                  <a:pt x="0" y="0"/>
                </a:lnTo>
                <a:close/>
              </a:path>
            </a:pathLst>
          </a:custGeom>
          <a:blipFill>
            <a:blip r:embed="rId3"/>
            <a:stretch>
              <a:fillRect t="-38955"/>
            </a:stretch>
          </a:blipFill>
        </p:spPr>
        <p:txBody>
          <a:bodyPr/>
          <a:lstStyle/>
          <a:p>
            <a:endParaRPr lang="de-DE"/>
          </a:p>
        </p:txBody>
      </p:sp>
      <p:sp>
        <p:nvSpPr>
          <p:cNvPr id="10" name="Freeform 10"/>
          <p:cNvSpPr/>
          <p:nvPr/>
        </p:nvSpPr>
        <p:spPr>
          <a:xfrm>
            <a:off x="178055" y="156283"/>
            <a:ext cx="891740" cy="1121715"/>
          </a:xfrm>
          <a:custGeom>
            <a:avLst/>
            <a:gdLst/>
            <a:ahLst/>
            <a:cxnLst/>
            <a:rect l="l" t="t" r="r" b="b"/>
            <a:pathLst>
              <a:path w="891740" h="1121715">
                <a:moveTo>
                  <a:pt x="0" y="0"/>
                </a:moveTo>
                <a:lnTo>
                  <a:pt x="891740" y="0"/>
                </a:lnTo>
                <a:lnTo>
                  <a:pt x="891740" y="1121715"/>
                </a:lnTo>
                <a:lnTo>
                  <a:pt x="0" y="1121715"/>
                </a:lnTo>
                <a:lnTo>
                  <a:pt x="0" y="0"/>
                </a:lnTo>
                <a:close/>
              </a:path>
            </a:pathLst>
          </a:custGeom>
          <a:blipFill>
            <a:blip r:embed="rId4"/>
            <a:stretch>
              <a:fillRect/>
            </a:stretch>
          </a:blipFill>
        </p:spPr>
        <p:txBody>
          <a:bodyPr/>
          <a:lstStyle/>
          <a:p>
            <a:endParaRPr lang="de-DE"/>
          </a:p>
        </p:txBody>
      </p:sp>
      <p:sp>
        <p:nvSpPr>
          <p:cNvPr id="11" name="TextBox 11"/>
          <p:cNvSpPr txBox="1"/>
          <p:nvPr/>
        </p:nvSpPr>
        <p:spPr>
          <a:xfrm>
            <a:off x="1211958" y="385481"/>
            <a:ext cx="2547275" cy="676852"/>
          </a:xfrm>
          <a:prstGeom prst="rect">
            <a:avLst/>
          </a:prstGeom>
        </p:spPr>
        <p:txBody>
          <a:bodyPr lIns="0" tIns="0" rIns="0" bIns="0" rtlCol="0" anchor="t">
            <a:spAutoFit/>
          </a:bodyPr>
          <a:lstStyle/>
          <a:p>
            <a:pPr>
              <a:lnSpc>
                <a:spcPts val="1403"/>
              </a:lnSpc>
            </a:pPr>
            <a:endParaRPr dirty="0"/>
          </a:p>
          <a:p>
            <a:pPr algn="l">
              <a:lnSpc>
                <a:spcPts val="1995"/>
              </a:lnSpc>
            </a:pPr>
            <a:r>
              <a:rPr lang="en-US" sz="1662" dirty="0">
                <a:solidFill>
                  <a:srgbClr val="0075BF"/>
                </a:solidFill>
                <a:latin typeface="Arimo Bold"/>
              </a:rPr>
              <a:t>WORKSHOP </a:t>
            </a:r>
          </a:p>
          <a:p>
            <a:pPr algn="l">
              <a:lnSpc>
                <a:spcPts val="1995"/>
              </a:lnSpc>
            </a:pPr>
            <a:r>
              <a:rPr lang="en-US" sz="1662" dirty="0">
                <a:solidFill>
                  <a:srgbClr val="000000"/>
                </a:solidFill>
                <a:latin typeface="Arimo Bold"/>
              </a:rPr>
              <a:t>MUNICH 2023</a:t>
            </a:r>
          </a:p>
        </p:txBody>
      </p:sp>
    </p:spTree>
    <p:extLst>
      <p:ext uri="{BB962C8B-B14F-4D97-AF65-F5344CB8AC3E}">
        <p14:creationId xmlns:p14="http://schemas.microsoft.com/office/powerpoint/2010/main" val="1909646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803" t="11579" r="30789" b="3274"/>
          <a:stretch/>
        </p:blipFill>
        <p:spPr>
          <a:xfrm>
            <a:off x="9134" y="555063"/>
            <a:ext cx="4996240" cy="5388537"/>
          </a:xfrm>
          <a:prstGeom prst="rect">
            <a:avLst/>
          </a:prstGeom>
        </p:spPr>
      </p:pic>
      <p:sp>
        <p:nvSpPr>
          <p:cNvPr id="3" name="TextBox 2"/>
          <p:cNvSpPr txBox="1"/>
          <p:nvPr/>
        </p:nvSpPr>
        <p:spPr>
          <a:xfrm>
            <a:off x="4876800" y="1447800"/>
            <a:ext cx="4592053" cy="507831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World Rugby </a:t>
            </a:r>
            <a:r>
              <a:rPr lang="en-US" sz="1400" dirty="0" smtClean="0"/>
              <a:t>Carbon Footprint/Circular Economy , Protecting Nature</a:t>
            </a:r>
          </a:p>
          <a:p>
            <a:pPr marL="285750" indent="-285750">
              <a:buFont typeface="Arial" panose="020B0604020202020204" pitchFamily="34" charset="0"/>
              <a:buChar char="•"/>
            </a:pPr>
            <a:r>
              <a:rPr lang="en-US" sz="2800" dirty="0" smtClean="0"/>
              <a:t>Int. Biathlon </a:t>
            </a:r>
            <a:r>
              <a:rPr lang="en-US" sz="1400" dirty="0" smtClean="0"/>
              <a:t>Supporting reforestation, spread awareness, cumulative impact</a:t>
            </a:r>
          </a:p>
          <a:p>
            <a:pPr marL="285750" indent="-285750">
              <a:buFont typeface="Arial" panose="020B0604020202020204" pitchFamily="34" charset="0"/>
              <a:buChar char="•"/>
            </a:pPr>
            <a:r>
              <a:rPr lang="en-US" sz="2800" dirty="0" smtClean="0"/>
              <a:t>Sailing, Tennis Biathlon, Cycling – </a:t>
            </a:r>
            <a:r>
              <a:rPr lang="en-US" sz="1400" dirty="0" smtClean="0"/>
              <a:t>Recycling carbon fibers used in sport</a:t>
            </a:r>
          </a:p>
          <a:p>
            <a:pPr marL="285750" indent="-285750">
              <a:buFont typeface="Arial" panose="020B0604020202020204" pitchFamily="34" charset="0"/>
              <a:buChar char="•"/>
            </a:pPr>
            <a:r>
              <a:rPr lang="en-US" sz="2800" dirty="0" smtClean="0"/>
              <a:t>Floorball </a:t>
            </a:r>
            <a:r>
              <a:rPr lang="en-US" sz="1400" dirty="0" smtClean="0"/>
              <a:t>promote inclusiveness, reducing carbon footprint with stick manufacturers</a:t>
            </a:r>
          </a:p>
          <a:p>
            <a:pPr marL="285750" indent="-285750">
              <a:buFont typeface="Arial" panose="020B0604020202020204" pitchFamily="34" charset="0"/>
              <a:buChar char="•"/>
            </a:pPr>
            <a:r>
              <a:rPr lang="en-US" sz="2800" dirty="0" smtClean="0"/>
              <a:t>Athletics </a:t>
            </a:r>
            <a:r>
              <a:rPr lang="en-US" sz="1400" dirty="0" smtClean="0"/>
              <a:t>social responsibility, healthy society, eco-effective competition guidelines, social equality</a:t>
            </a:r>
          </a:p>
          <a:p>
            <a:pPr marL="285750" indent="-285750">
              <a:buFont typeface="Arial" panose="020B0604020202020204" pitchFamily="34" charset="0"/>
              <a:buChar char="•"/>
            </a:pPr>
            <a:r>
              <a:rPr lang="en-US" sz="2400" dirty="0" smtClean="0"/>
              <a:t>Spain, Australia, Czech, Hungary, Slovakia, Denmark, Finland, Germany </a:t>
            </a:r>
            <a:r>
              <a:rPr lang="en-US" sz="1400" dirty="0" smtClean="0"/>
              <a:t>NOC’s adopting requirements and guidelines</a:t>
            </a:r>
          </a:p>
          <a:p>
            <a:pPr marL="285750" indent="-285750">
              <a:buFont typeface="Arial" panose="020B0604020202020204" pitchFamily="34" charset="0"/>
              <a:buChar char="•"/>
            </a:pPr>
            <a:r>
              <a:rPr lang="en-US" sz="1400" dirty="0" smtClean="0"/>
              <a:t>There are many more……….</a:t>
            </a:r>
            <a:endParaRPr lang="en-US" sz="1400" dirty="0"/>
          </a:p>
        </p:txBody>
      </p:sp>
      <p:sp>
        <p:nvSpPr>
          <p:cNvPr id="4" name="TextBox 8"/>
          <p:cNvSpPr txBox="1"/>
          <p:nvPr/>
        </p:nvSpPr>
        <p:spPr>
          <a:xfrm>
            <a:off x="178054" y="6842620"/>
            <a:ext cx="5460745" cy="205184"/>
          </a:xfrm>
          <a:prstGeom prst="rect">
            <a:avLst/>
          </a:prstGeom>
        </p:spPr>
        <p:txBody>
          <a:bodyPr wrap="square" lIns="0" tIns="0" rIns="0" bIns="0" rtlCol="0" anchor="t">
            <a:spAutoFit/>
          </a:bodyPr>
          <a:lstStyle/>
          <a:p>
            <a:pPr>
              <a:lnSpc>
                <a:spcPts val="1565"/>
              </a:lnSpc>
            </a:pPr>
            <a:r>
              <a:rPr lang="en-US" sz="1304" dirty="0">
                <a:solidFill>
                  <a:srgbClr val="0075BF"/>
                </a:solidFill>
                <a:latin typeface="Arimo Bold"/>
              </a:rPr>
              <a:t>ISSF CHAMPIONSHIP ORGANIZERS WORKSHOP - Sustainability</a:t>
            </a:r>
          </a:p>
        </p:txBody>
      </p:sp>
    </p:spTree>
    <p:extLst>
      <p:ext uri="{BB962C8B-B14F-4D97-AF65-F5344CB8AC3E}">
        <p14:creationId xmlns:p14="http://schemas.microsoft.com/office/powerpoint/2010/main" val="950273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770" y="1349435"/>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3" name="AutoShape 3"/>
          <p:cNvSpPr/>
          <p:nvPr/>
        </p:nvSpPr>
        <p:spPr>
          <a:xfrm>
            <a:off x="126770" y="2040696"/>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4" name="TextBox 4"/>
          <p:cNvSpPr txBox="1"/>
          <p:nvPr/>
        </p:nvSpPr>
        <p:spPr>
          <a:xfrm>
            <a:off x="382891" y="1469133"/>
            <a:ext cx="3631387" cy="448841"/>
          </a:xfrm>
          <a:prstGeom prst="rect">
            <a:avLst/>
          </a:prstGeom>
        </p:spPr>
        <p:txBody>
          <a:bodyPr lIns="0" tIns="0" rIns="0" bIns="0" rtlCol="0" anchor="t">
            <a:spAutoFit/>
          </a:bodyPr>
          <a:lstStyle/>
          <a:p>
            <a:pPr algn="l">
              <a:lnSpc>
                <a:spcPts val="3488"/>
              </a:lnSpc>
            </a:pPr>
            <a:r>
              <a:rPr lang="en-US" sz="3229" dirty="0">
                <a:solidFill>
                  <a:srgbClr val="0075BF"/>
                </a:solidFill>
                <a:latin typeface="ISSFFont 1"/>
              </a:rPr>
              <a:t>Text</a:t>
            </a:r>
          </a:p>
        </p:txBody>
      </p:sp>
      <p:sp>
        <p:nvSpPr>
          <p:cNvPr id="5" name="TextBox 5"/>
          <p:cNvSpPr txBox="1"/>
          <p:nvPr/>
        </p:nvSpPr>
        <p:spPr>
          <a:xfrm>
            <a:off x="731520" y="2728031"/>
            <a:ext cx="8290560" cy="307777"/>
          </a:xfrm>
          <a:prstGeom prst="rect">
            <a:avLst/>
          </a:prstGeom>
        </p:spPr>
        <p:txBody>
          <a:bodyPr lIns="0" tIns="0" rIns="0" bIns="0" rtlCol="0" anchor="t">
            <a:spAutoFit/>
          </a:bodyPr>
          <a:lstStyle/>
          <a:p>
            <a:pPr marL="128939" lvl="1" algn="l">
              <a:lnSpc>
                <a:spcPts val="2404"/>
              </a:lnSpc>
            </a:pPr>
            <a:r>
              <a:rPr lang="en-US" sz="2003" dirty="0">
                <a:solidFill>
                  <a:srgbClr val="005D95"/>
                </a:solidFill>
                <a:latin typeface="ISSFFONT"/>
              </a:rPr>
              <a:t>Text</a:t>
            </a:r>
          </a:p>
        </p:txBody>
      </p:sp>
      <p:sp>
        <p:nvSpPr>
          <p:cNvPr id="6" name="AutoShape 6"/>
          <p:cNvSpPr/>
          <p:nvPr/>
        </p:nvSpPr>
        <p:spPr>
          <a:xfrm>
            <a:off x="126770" y="6770354"/>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7" name="TextBox 7"/>
          <p:cNvSpPr txBox="1"/>
          <p:nvPr/>
        </p:nvSpPr>
        <p:spPr>
          <a:xfrm>
            <a:off x="178055" y="7055158"/>
            <a:ext cx="2863851" cy="174140"/>
          </a:xfrm>
          <a:prstGeom prst="rect">
            <a:avLst/>
          </a:prstGeom>
        </p:spPr>
        <p:txBody>
          <a:bodyPr lIns="0" tIns="0" rIns="0" bIns="0" rtlCol="0" anchor="t">
            <a:spAutoFit/>
          </a:bodyPr>
          <a:lstStyle/>
          <a:p>
            <a:pPr algn="l">
              <a:lnSpc>
                <a:spcPts val="1242"/>
              </a:lnSpc>
            </a:pPr>
            <a:r>
              <a:rPr lang="en-US" sz="1150">
                <a:solidFill>
                  <a:srgbClr val="000000"/>
                </a:solidFill>
                <a:latin typeface="Arimo Bold"/>
              </a:rPr>
              <a:t>Munich, Ger 02 - 07 DEC 2023</a:t>
            </a:r>
          </a:p>
        </p:txBody>
      </p:sp>
      <p:sp>
        <p:nvSpPr>
          <p:cNvPr id="9" name="Freeform 9"/>
          <p:cNvSpPr/>
          <p:nvPr/>
        </p:nvSpPr>
        <p:spPr>
          <a:xfrm>
            <a:off x="7699128" y="246706"/>
            <a:ext cx="1911776" cy="1031291"/>
          </a:xfrm>
          <a:custGeom>
            <a:avLst/>
            <a:gdLst/>
            <a:ahLst/>
            <a:cxnLst/>
            <a:rect l="l" t="t" r="r" b="b"/>
            <a:pathLst>
              <a:path w="1911776" h="1031291">
                <a:moveTo>
                  <a:pt x="0" y="0"/>
                </a:moveTo>
                <a:lnTo>
                  <a:pt x="1911776" y="0"/>
                </a:lnTo>
                <a:lnTo>
                  <a:pt x="1911776" y="1031292"/>
                </a:lnTo>
                <a:lnTo>
                  <a:pt x="0" y="1031292"/>
                </a:lnTo>
                <a:lnTo>
                  <a:pt x="0" y="0"/>
                </a:lnTo>
                <a:close/>
              </a:path>
            </a:pathLst>
          </a:custGeom>
          <a:blipFill>
            <a:blip r:embed="rId3"/>
            <a:stretch>
              <a:fillRect t="-38955"/>
            </a:stretch>
          </a:blipFill>
        </p:spPr>
        <p:txBody>
          <a:bodyPr/>
          <a:lstStyle/>
          <a:p>
            <a:endParaRPr lang="de-DE"/>
          </a:p>
        </p:txBody>
      </p:sp>
      <p:sp>
        <p:nvSpPr>
          <p:cNvPr id="10" name="Freeform 10"/>
          <p:cNvSpPr/>
          <p:nvPr/>
        </p:nvSpPr>
        <p:spPr>
          <a:xfrm>
            <a:off x="178055" y="156283"/>
            <a:ext cx="891740" cy="1121715"/>
          </a:xfrm>
          <a:custGeom>
            <a:avLst/>
            <a:gdLst/>
            <a:ahLst/>
            <a:cxnLst/>
            <a:rect l="l" t="t" r="r" b="b"/>
            <a:pathLst>
              <a:path w="891740" h="1121715">
                <a:moveTo>
                  <a:pt x="0" y="0"/>
                </a:moveTo>
                <a:lnTo>
                  <a:pt x="891740" y="0"/>
                </a:lnTo>
                <a:lnTo>
                  <a:pt x="891740" y="1121715"/>
                </a:lnTo>
                <a:lnTo>
                  <a:pt x="0" y="1121715"/>
                </a:lnTo>
                <a:lnTo>
                  <a:pt x="0" y="0"/>
                </a:lnTo>
                <a:close/>
              </a:path>
            </a:pathLst>
          </a:custGeom>
          <a:blipFill>
            <a:blip r:embed="rId4"/>
            <a:stretch>
              <a:fillRect/>
            </a:stretch>
          </a:blipFill>
        </p:spPr>
        <p:txBody>
          <a:bodyPr/>
          <a:lstStyle/>
          <a:p>
            <a:endParaRPr lang="de-DE"/>
          </a:p>
        </p:txBody>
      </p:sp>
      <p:sp>
        <p:nvSpPr>
          <p:cNvPr id="11" name="TextBox 11"/>
          <p:cNvSpPr txBox="1"/>
          <p:nvPr/>
        </p:nvSpPr>
        <p:spPr>
          <a:xfrm>
            <a:off x="1211958" y="385481"/>
            <a:ext cx="2547275" cy="676852"/>
          </a:xfrm>
          <a:prstGeom prst="rect">
            <a:avLst/>
          </a:prstGeom>
        </p:spPr>
        <p:txBody>
          <a:bodyPr lIns="0" tIns="0" rIns="0" bIns="0" rtlCol="0" anchor="t">
            <a:spAutoFit/>
          </a:bodyPr>
          <a:lstStyle/>
          <a:p>
            <a:pPr>
              <a:lnSpc>
                <a:spcPts val="1403"/>
              </a:lnSpc>
            </a:pPr>
            <a:endParaRPr dirty="0"/>
          </a:p>
          <a:p>
            <a:pPr algn="l">
              <a:lnSpc>
                <a:spcPts val="1995"/>
              </a:lnSpc>
            </a:pPr>
            <a:r>
              <a:rPr lang="en-US" sz="1662" dirty="0">
                <a:solidFill>
                  <a:srgbClr val="0075BF"/>
                </a:solidFill>
                <a:latin typeface="Arimo Bold"/>
              </a:rPr>
              <a:t>WORKSHOP </a:t>
            </a:r>
          </a:p>
          <a:p>
            <a:pPr algn="l">
              <a:lnSpc>
                <a:spcPts val="1995"/>
              </a:lnSpc>
            </a:pPr>
            <a:r>
              <a:rPr lang="en-US" sz="1662" dirty="0">
                <a:solidFill>
                  <a:srgbClr val="000000"/>
                </a:solidFill>
                <a:latin typeface="Arimo Bold"/>
              </a:rPr>
              <a:t>MUNICH 2023</a:t>
            </a:r>
          </a:p>
        </p:txBody>
      </p:sp>
      <p:pic>
        <p:nvPicPr>
          <p:cNvPr id="12" name="Picture 11"/>
          <p:cNvPicPr>
            <a:picLocks noChangeAspect="1"/>
          </p:cNvPicPr>
          <p:nvPr/>
        </p:nvPicPr>
        <p:blipFill rotWithShape="1">
          <a:blip r:embed="rId5"/>
          <a:srcRect l="4909" t="20066" r="24182" b="6424"/>
          <a:stretch/>
        </p:blipFill>
        <p:spPr>
          <a:xfrm>
            <a:off x="113898" y="1396583"/>
            <a:ext cx="9512933" cy="5187343"/>
          </a:xfrm>
          <a:prstGeom prst="rect">
            <a:avLst/>
          </a:prstGeom>
        </p:spPr>
      </p:pic>
      <p:sp>
        <p:nvSpPr>
          <p:cNvPr id="14" name="Oval 13"/>
          <p:cNvSpPr/>
          <p:nvPr/>
        </p:nvSpPr>
        <p:spPr>
          <a:xfrm>
            <a:off x="1657262" y="5043845"/>
            <a:ext cx="1526746" cy="1482771"/>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222376" y="5014143"/>
            <a:ext cx="1535951" cy="1453035"/>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719662" y="5050495"/>
            <a:ext cx="1600206" cy="1354212"/>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291600" y="5014143"/>
            <a:ext cx="1621624" cy="1313080"/>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7539" y="5083622"/>
            <a:ext cx="1467094" cy="1393504"/>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04784" y="3689633"/>
            <a:ext cx="1467094" cy="1393504"/>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92431" y="3589620"/>
            <a:ext cx="1467094" cy="1393504"/>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13898" y="3620639"/>
            <a:ext cx="1467094" cy="1393504"/>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340512" y="2199252"/>
            <a:ext cx="1467094" cy="1393504"/>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90347" y="2165526"/>
            <a:ext cx="1467094" cy="1393504"/>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8"/>
          <p:cNvSpPr txBox="1"/>
          <p:nvPr/>
        </p:nvSpPr>
        <p:spPr>
          <a:xfrm>
            <a:off x="154728" y="6828462"/>
            <a:ext cx="5460745" cy="205184"/>
          </a:xfrm>
          <a:prstGeom prst="rect">
            <a:avLst/>
          </a:prstGeom>
        </p:spPr>
        <p:txBody>
          <a:bodyPr wrap="square" lIns="0" tIns="0" rIns="0" bIns="0" rtlCol="0" anchor="t">
            <a:spAutoFit/>
          </a:bodyPr>
          <a:lstStyle/>
          <a:p>
            <a:pPr>
              <a:lnSpc>
                <a:spcPts val="1565"/>
              </a:lnSpc>
            </a:pPr>
            <a:r>
              <a:rPr lang="en-US" sz="1304" dirty="0">
                <a:solidFill>
                  <a:srgbClr val="0075BF"/>
                </a:solidFill>
                <a:latin typeface="Arimo Bold"/>
              </a:rPr>
              <a:t>ISSF CHAMPIONSHIP ORGANIZERS WORKSHOP - Sustainability</a:t>
            </a:r>
          </a:p>
        </p:txBody>
      </p:sp>
    </p:spTree>
    <p:extLst>
      <p:ext uri="{BB962C8B-B14F-4D97-AF65-F5344CB8AC3E}">
        <p14:creationId xmlns:p14="http://schemas.microsoft.com/office/powerpoint/2010/main" val="178673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770" y="1349435"/>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3" name="AutoShape 3"/>
          <p:cNvSpPr/>
          <p:nvPr/>
        </p:nvSpPr>
        <p:spPr>
          <a:xfrm>
            <a:off x="126770" y="2040696"/>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4" name="TextBox 4"/>
          <p:cNvSpPr txBox="1"/>
          <p:nvPr/>
        </p:nvSpPr>
        <p:spPr>
          <a:xfrm>
            <a:off x="382891" y="1469133"/>
            <a:ext cx="9228013" cy="448841"/>
          </a:xfrm>
          <a:prstGeom prst="rect">
            <a:avLst/>
          </a:prstGeom>
        </p:spPr>
        <p:txBody>
          <a:bodyPr wrap="square" lIns="0" tIns="0" rIns="0" bIns="0" rtlCol="0" anchor="t">
            <a:spAutoFit/>
          </a:bodyPr>
          <a:lstStyle/>
          <a:p>
            <a:pPr>
              <a:lnSpc>
                <a:spcPts val="3488"/>
              </a:lnSpc>
            </a:pPr>
            <a:r>
              <a:rPr lang="en-US" sz="3229" dirty="0" smtClean="0">
                <a:solidFill>
                  <a:srgbClr val="0075BF"/>
                </a:solidFill>
                <a:latin typeface="ISSFFont 1"/>
              </a:rPr>
              <a:t>KEY STEPS for ISSF</a:t>
            </a:r>
            <a:endParaRPr lang="en-US" sz="3229" dirty="0">
              <a:solidFill>
                <a:srgbClr val="0075BF"/>
              </a:solidFill>
              <a:latin typeface="ISSFFont 1"/>
            </a:endParaRPr>
          </a:p>
        </p:txBody>
      </p:sp>
      <p:sp>
        <p:nvSpPr>
          <p:cNvPr id="5" name="TextBox 5"/>
          <p:cNvSpPr txBox="1"/>
          <p:nvPr/>
        </p:nvSpPr>
        <p:spPr>
          <a:xfrm>
            <a:off x="382891" y="2112962"/>
            <a:ext cx="9243940" cy="4431983"/>
          </a:xfrm>
          <a:prstGeom prst="rect">
            <a:avLst/>
          </a:prstGeom>
        </p:spPr>
        <p:txBody>
          <a:bodyPr wrap="square" lIns="0" tIns="0" rIns="0" bIns="0" rtlCol="0" anchor="t">
            <a:spAutoFit/>
          </a:bodyPr>
          <a:lstStyle/>
          <a:p>
            <a:pPr marL="586139" lvl="1" indent="-457200" algn="l">
              <a:buFont typeface="+mj-lt"/>
              <a:buAutoNum type="arabicPeriod"/>
            </a:pPr>
            <a:r>
              <a:rPr lang="en-US" sz="3200" u="sng" dirty="0" smtClean="0">
                <a:solidFill>
                  <a:srgbClr val="005D95"/>
                </a:solidFill>
                <a:latin typeface="ISSFFONT"/>
              </a:rPr>
              <a:t>Assess where we are</a:t>
            </a:r>
          </a:p>
          <a:p>
            <a:pPr marL="586139" lvl="1" indent="-457200" algn="l">
              <a:buFont typeface="+mj-lt"/>
              <a:buAutoNum type="arabicPeriod"/>
            </a:pPr>
            <a:r>
              <a:rPr lang="en-US" sz="3200" dirty="0" smtClean="0">
                <a:solidFill>
                  <a:srgbClr val="005D95"/>
                </a:solidFill>
                <a:latin typeface="ISSFFONT"/>
              </a:rPr>
              <a:t>Define where we want to go (Vision)</a:t>
            </a:r>
          </a:p>
          <a:p>
            <a:pPr marL="586139" lvl="1" indent="-457200" algn="l">
              <a:buFont typeface="+mj-lt"/>
              <a:buAutoNum type="arabicPeriod"/>
            </a:pPr>
            <a:r>
              <a:rPr lang="en-US" sz="3200" dirty="0" smtClean="0">
                <a:solidFill>
                  <a:srgbClr val="005D95"/>
                </a:solidFill>
                <a:latin typeface="ISSFFONT"/>
              </a:rPr>
              <a:t>Lead by example</a:t>
            </a:r>
          </a:p>
          <a:p>
            <a:pPr marL="586139" lvl="1" indent="-457200" algn="l">
              <a:buFont typeface="+mj-lt"/>
              <a:buAutoNum type="arabicPeriod"/>
            </a:pPr>
            <a:r>
              <a:rPr lang="en-US" sz="3200" dirty="0" smtClean="0">
                <a:solidFill>
                  <a:srgbClr val="005D95"/>
                </a:solidFill>
                <a:latin typeface="ISSFFONT"/>
              </a:rPr>
              <a:t>Govern with the vision in mind</a:t>
            </a:r>
          </a:p>
          <a:p>
            <a:pPr marL="586139" lvl="1" indent="-457200" algn="l">
              <a:buFont typeface="+mj-lt"/>
              <a:buAutoNum type="arabicPeriod"/>
            </a:pPr>
            <a:r>
              <a:rPr lang="en-US" sz="3200" dirty="0" smtClean="0">
                <a:solidFill>
                  <a:srgbClr val="005D95"/>
                </a:solidFill>
                <a:latin typeface="ISSFFONT"/>
              </a:rPr>
              <a:t>Engage stakeholders</a:t>
            </a:r>
          </a:p>
          <a:p>
            <a:pPr marL="586139" lvl="1" indent="-457200" algn="l">
              <a:buFont typeface="+mj-lt"/>
              <a:buAutoNum type="arabicPeriod"/>
            </a:pPr>
            <a:r>
              <a:rPr lang="en-US" sz="3200" dirty="0" smtClean="0">
                <a:solidFill>
                  <a:srgbClr val="005D95"/>
                </a:solidFill>
                <a:latin typeface="ISSFFONT"/>
              </a:rPr>
              <a:t>Identify key issues and scope</a:t>
            </a:r>
          </a:p>
          <a:p>
            <a:pPr marL="586139" lvl="1" indent="-457200" algn="l">
              <a:buFont typeface="+mj-lt"/>
              <a:buAutoNum type="arabicPeriod"/>
            </a:pPr>
            <a:r>
              <a:rPr lang="en-US" sz="3200" dirty="0" smtClean="0">
                <a:solidFill>
                  <a:srgbClr val="005D95"/>
                </a:solidFill>
                <a:latin typeface="ISSFFONT"/>
              </a:rPr>
              <a:t>Set objectives and targets</a:t>
            </a:r>
          </a:p>
          <a:p>
            <a:pPr marL="586139" lvl="1" indent="-457200" algn="l">
              <a:buFont typeface="+mj-lt"/>
              <a:buAutoNum type="arabicPeriod"/>
            </a:pPr>
            <a:r>
              <a:rPr lang="en-US" sz="3200" dirty="0" smtClean="0">
                <a:solidFill>
                  <a:srgbClr val="005D95"/>
                </a:solidFill>
                <a:latin typeface="ISSFFONT"/>
              </a:rPr>
              <a:t>Assess progress</a:t>
            </a:r>
          </a:p>
          <a:p>
            <a:pPr marL="586139" lvl="1" indent="-457200" algn="l">
              <a:buFont typeface="+mj-lt"/>
              <a:buAutoNum type="arabicPeriod"/>
            </a:pPr>
            <a:r>
              <a:rPr lang="en-US" sz="3200" dirty="0" smtClean="0">
                <a:solidFill>
                  <a:srgbClr val="005D95"/>
                </a:solidFill>
                <a:latin typeface="ISSFFONT"/>
              </a:rPr>
              <a:t>Report and communicate and further educate </a:t>
            </a:r>
            <a:endParaRPr lang="en-US" sz="3200" dirty="0">
              <a:solidFill>
                <a:srgbClr val="005D95"/>
              </a:solidFill>
              <a:latin typeface="ISSFFONT"/>
            </a:endParaRPr>
          </a:p>
        </p:txBody>
      </p:sp>
      <p:sp>
        <p:nvSpPr>
          <p:cNvPr id="6" name="AutoShape 6"/>
          <p:cNvSpPr/>
          <p:nvPr/>
        </p:nvSpPr>
        <p:spPr>
          <a:xfrm>
            <a:off x="126770" y="6770354"/>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7" name="TextBox 7"/>
          <p:cNvSpPr txBox="1"/>
          <p:nvPr/>
        </p:nvSpPr>
        <p:spPr>
          <a:xfrm>
            <a:off x="178055" y="7055158"/>
            <a:ext cx="2863851" cy="174140"/>
          </a:xfrm>
          <a:prstGeom prst="rect">
            <a:avLst/>
          </a:prstGeom>
        </p:spPr>
        <p:txBody>
          <a:bodyPr lIns="0" tIns="0" rIns="0" bIns="0" rtlCol="0" anchor="t">
            <a:spAutoFit/>
          </a:bodyPr>
          <a:lstStyle/>
          <a:p>
            <a:pPr algn="l">
              <a:lnSpc>
                <a:spcPts val="1242"/>
              </a:lnSpc>
            </a:pPr>
            <a:r>
              <a:rPr lang="en-US" sz="1150">
                <a:solidFill>
                  <a:srgbClr val="000000"/>
                </a:solidFill>
                <a:latin typeface="Arimo Bold"/>
              </a:rPr>
              <a:t>Munich, Ger 02 - 07 DEC 2023</a:t>
            </a:r>
          </a:p>
        </p:txBody>
      </p:sp>
      <p:sp>
        <p:nvSpPr>
          <p:cNvPr id="9" name="Freeform 9"/>
          <p:cNvSpPr/>
          <p:nvPr/>
        </p:nvSpPr>
        <p:spPr>
          <a:xfrm>
            <a:off x="7699128" y="246706"/>
            <a:ext cx="1911776" cy="1031291"/>
          </a:xfrm>
          <a:custGeom>
            <a:avLst/>
            <a:gdLst/>
            <a:ahLst/>
            <a:cxnLst/>
            <a:rect l="l" t="t" r="r" b="b"/>
            <a:pathLst>
              <a:path w="1911776" h="1031291">
                <a:moveTo>
                  <a:pt x="0" y="0"/>
                </a:moveTo>
                <a:lnTo>
                  <a:pt x="1911776" y="0"/>
                </a:lnTo>
                <a:lnTo>
                  <a:pt x="1911776" y="1031292"/>
                </a:lnTo>
                <a:lnTo>
                  <a:pt x="0" y="1031292"/>
                </a:lnTo>
                <a:lnTo>
                  <a:pt x="0" y="0"/>
                </a:lnTo>
                <a:close/>
              </a:path>
            </a:pathLst>
          </a:custGeom>
          <a:blipFill>
            <a:blip r:embed="rId3"/>
            <a:stretch>
              <a:fillRect t="-38955"/>
            </a:stretch>
          </a:blipFill>
        </p:spPr>
        <p:txBody>
          <a:bodyPr/>
          <a:lstStyle/>
          <a:p>
            <a:endParaRPr lang="de-DE"/>
          </a:p>
        </p:txBody>
      </p:sp>
      <p:sp>
        <p:nvSpPr>
          <p:cNvPr id="10" name="Freeform 10"/>
          <p:cNvSpPr/>
          <p:nvPr/>
        </p:nvSpPr>
        <p:spPr>
          <a:xfrm>
            <a:off x="178055" y="156283"/>
            <a:ext cx="891740" cy="1121715"/>
          </a:xfrm>
          <a:custGeom>
            <a:avLst/>
            <a:gdLst/>
            <a:ahLst/>
            <a:cxnLst/>
            <a:rect l="l" t="t" r="r" b="b"/>
            <a:pathLst>
              <a:path w="891740" h="1121715">
                <a:moveTo>
                  <a:pt x="0" y="0"/>
                </a:moveTo>
                <a:lnTo>
                  <a:pt x="891740" y="0"/>
                </a:lnTo>
                <a:lnTo>
                  <a:pt x="891740" y="1121715"/>
                </a:lnTo>
                <a:lnTo>
                  <a:pt x="0" y="1121715"/>
                </a:lnTo>
                <a:lnTo>
                  <a:pt x="0" y="0"/>
                </a:lnTo>
                <a:close/>
              </a:path>
            </a:pathLst>
          </a:custGeom>
          <a:blipFill>
            <a:blip r:embed="rId4"/>
            <a:stretch>
              <a:fillRect/>
            </a:stretch>
          </a:blipFill>
        </p:spPr>
        <p:txBody>
          <a:bodyPr/>
          <a:lstStyle/>
          <a:p>
            <a:endParaRPr lang="de-DE"/>
          </a:p>
        </p:txBody>
      </p:sp>
      <p:sp>
        <p:nvSpPr>
          <p:cNvPr id="11" name="TextBox 11"/>
          <p:cNvSpPr txBox="1"/>
          <p:nvPr/>
        </p:nvSpPr>
        <p:spPr>
          <a:xfrm>
            <a:off x="1211958" y="385481"/>
            <a:ext cx="2547275" cy="676852"/>
          </a:xfrm>
          <a:prstGeom prst="rect">
            <a:avLst/>
          </a:prstGeom>
        </p:spPr>
        <p:txBody>
          <a:bodyPr lIns="0" tIns="0" rIns="0" bIns="0" rtlCol="0" anchor="t">
            <a:spAutoFit/>
          </a:bodyPr>
          <a:lstStyle/>
          <a:p>
            <a:pPr>
              <a:lnSpc>
                <a:spcPts val="1403"/>
              </a:lnSpc>
            </a:pPr>
            <a:endParaRPr dirty="0"/>
          </a:p>
          <a:p>
            <a:pPr algn="l">
              <a:lnSpc>
                <a:spcPts val="1995"/>
              </a:lnSpc>
            </a:pPr>
            <a:r>
              <a:rPr lang="en-US" sz="1662" dirty="0">
                <a:solidFill>
                  <a:srgbClr val="0075BF"/>
                </a:solidFill>
                <a:latin typeface="Arimo Bold"/>
              </a:rPr>
              <a:t>WORKSHOP </a:t>
            </a:r>
          </a:p>
          <a:p>
            <a:pPr algn="l">
              <a:lnSpc>
                <a:spcPts val="1995"/>
              </a:lnSpc>
            </a:pPr>
            <a:r>
              <a:rPr lang="en-US" sz="1662" dirty="0">
                <a:solidFill>
                  <a:srgbClr val="000000"/>
                </a:solidFill>
                <a:latin typeface="Arimo Bold"/>
              </a:rPr>
              <a:t>MUNICH 2023</a:t>
            </a:r>
          </a:p>
        </p:txBody>
      </p:sp>
      <p:sp>
        <p:nvSpPr>
          <p:cNvPr id="13" name="TextBox 8"/>
          <p:cNvSpPr txBox="1"/>
          <p:nvPr/>
        </p:nvSpPr>
        <p:spPr>
          <a:xfrm>
            <a:off x="178054" y="6842620"/>
            <a:ext cx="5460745" cy="205184"/>
          </a:xfrm>
          <a:prstGeom prst="rect">
            <a:avLst/>
          </a:prstGeom>
        </p:spPr>
        <p:txBody>
          <a:bodyPr wrap="square" lIns="0" tIns="0" rIns="0" bIns="0" rtlCol="0" anchor="t">
            <a:spAutoFit/>
          </a:bodyPr>
          <a:lstStyle/>
          <a:p>
            <a:pPr>
              <a:lnSpc>
                <a:spcPts val="1565"/>
              </a:lnSpc>
            </a:pPr>
            <a:r>
              <a:rPr lang="en-US" sz="1304" dirty="0">
                <a:solidFill>
                  <a:srgbClr val="0075BF"/>
                </a:solidFill>
                <a:latin typeface="Arimo Bold"/>
              </a:rPr>
              <a:t>ISSF CHAMPIONSHIP ORGANIZERS WORKSHOP - Sustainability</a:t>
            </a:r>
          </a:p>
        </p:txBody>
      </p:sp>
    </p:spTree>
    <p:extLst>
      <p:ext uri="{BB962C8B-B14F-4D97-AF65-F5344CB8AC3E}">
        <p14:creationId xmlns:p14="http://schemas.microsoft.com/office/powerpoint/2010/main" val="1961189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770" y="1349435"/>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3" name="AutoShape 3"/>
          <p:cNvSpPr/>
          <p:nvPr/>
        </p:nvSpPr>
        <p:spPr>
          <a:xfrm>
            <a:off x="126770" y="2040696"/>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4" name="TextBox 4"/>
          <p:cNvSpPr txBox="1"/>
          <p:nvPr/>
        </p:nvSpPr>
        <p:spPr>
          <a:xfrm>
            <a:off x="382891" y="1469133"/>
            <a:ext cx="8989709" cy="421719"/>
          </a:xfrm>
          <a:prstGeom prst="rect">
            <a:avLst/>
          </a:prstGeom>
        </p:spPr>
        <p:txBody>
          <a:bodyPr wrap="square" lIns="0" tIns="0" rIns="0" bIns="0" rtlCol="0" anchor="t">
            <a:spAutoFit/>
          </a:bodyPr>
          <a:lstStyle/>
          <a:p>
            <a:pPr algn="l">
              <a:lnSpc>
                <a:spcPts val="3488"/>
              </a:lnSpc>
            </a:pPr>
            <a:r>
              <a:rPr lang="en-US" sz="2800" dirty="0" smtClean="0">
                <a:solidFill>
                  <a:srgbClr val="0075BF"/>
                </a:solidFill>
                <a:latin typeface="ISSFFont 1"/>
              </a:rPr>
              <a:t>ISSF and ISSF Event Organizers</a:t>
            </a:r>
            <a:endParaRPr lang="en-US" sz="2800" dirty="0">
              <a:solidFill>
                <a:srgbClr val="0075BF"/>
              </a:solidFill>
              <a:latin typeface="ISSFFont 1"/>
            </a:endParaRPr>
          </a:p>
        </p:txBody>
      </p:sp>
      <p:sp>
        <p:nvSpPr>
          <p:cNvPr id="5" name="TextBox 5"/>
          <p:cNvSpPr txBox="1"/>
          <p:nvPr/>
        </p:nvSpPr>
        <p:spPr>
          <a:xfrm>
            <a:off x="178055" y="2173578"/>
            <a:ext cx="9432849" cy="4930260"/>
          </a:xfrm>
          <a:prstGeom prst="rect">
            <a:avLst/>
          </a:prstGeom>
        </p:spPr>
        <p:txBody>
          <a:bodyPr wrap="square" lIns="0" tIns="0" rIns="0" bIns="0" rtlCol="0" anchor="t">
            <a:spAutoFit/>
          </a:bodyPr>
          <a:lstStyle/>
          <a:p>
            <a:pPr marL="128939" lvl="1">
              <a:lnSpc>
                <a:spcPts val="2404"/>
              </a:lnSpc>
            </a:pPr>
            <a:r>
              <a:rPr lang="en-US" sz="2003" b="1" dirty="0" smtClean="0">
                <a:solidFill>
                  <a:srgbClr val="005D95"/>
                </a:solidFill>
                <a:latin typeface="ISSFFONT"/>
              </a:rPr>
              <a:t>MEASURE,  DOCUMENT,   REDUCE, MEASURE,  DOCUMENT IMPROVEMENT</a:t>
            </a:r>
          </a:p>
          <a:p>
            <a:endParaRPr lang="en-US" sz="2003" dirty="0">
              <a:solidFill>
                <a:srgbClr val="005D95"/>
              </a:solidFill>
              <a:latin typeface="ISSFFONT"/>
            </a:endParaRPr>
          </a:p>
          <a:p>
            <a:r>
              <a:rPr lang="en-US" sz="2003" dirty="0" smtClean="0">
                <a:solidFill>
                  <a:srgbClr val="005D95"/>
                </a:solidFill>
                <a:latin typeface="ISSFFONT"/>
              </a:rPr>
              <a:t>SDG </a:t>
            </a:r>
            <a:r>
              <a:rPr lang="en-US" sz="2003" dirty="0" smtClean="0">
                <a:solidFill>
                  <a:srgbClr val="005D95"/>
                </a:solidFill>
                <a:latin typeface="ISSFFONT"/>
              </a:rPr>
              <a:t>3</a:t>
            </a:r>
            <a:r>
              <a:rPr lang="en-US" sz="2003" dirty="0">
                <a:solidFill>
                  <a:srgbClr val="005D95"/>
                </a:solidFill>
                <a:latin typeface="ISSFFONT"/>
              </a:rPr>
              <a:t>. Good Health and Wellbeing </a:t>
            </a:r>
            <a:endParaRPr lang="en-US" sz="2003" dirty="0" smtClean="0">
              <a:solidFill>
                <a:srgbClr val="005D95"/>
              </a:solidFill>
              <a:latin typeface="ISSFFONT"/>
            </a:endParaRPr>
          </a:p>
          <a:p>
            <a:pPr marL="742950" lvl="1" indent="-285750">
              <a:buFont typeface="Arial" panose="020B0604020202020204" pitchFamily="34" charset="0"/>
              <a:buChar char="•"/>
            </a:pPr>
            <a:r>
              <a:rPr lang="en-US" sz="2003" dirty="0">
                <a:solidFill>
                  <a:schemeClr val="accent3">
                    <a:lumMod val="75000"/>
                  </a:schemeClr>
                </a:solidFill>
                <a:latin typeface="ISSFFONT"/>
              </a:rPr>
              <a:t>Safety rules (shotgun pointing)</a:t>
            </a:r>
          </a:p>
          <a:p>
            <a:pPr marL="742950" lvl="1" indent="-285750">
              <a:buFont typeface="Arial" panose="020B0604020202020204" pitchFamily="34" charset="0"/>
              <a:buChar char="•"/>
            </a:pPr>
            <a:r>
              <a:rPr lang="en-US" sz="2003" dirty="0">
                <a:solidFill>
                  <a:schemeClr val="accent3">
                    <a:lumMod val="75000"/>
                  </a:schemeClr>
                </a:solidFill>
                <a:latin typeface="ISSFFONT"/>
              </a:rPr>
              <a:t>Smoking rule enforcement</a:t>
            </a:r>
          </a:p>
          <a:p>
            <a:pPr marL="742950" lvl="1" indent="-285750">
              <a:buFont typeface="Arial" panose="020B0604020202020204" pitchFamily="34" charset="0"/>
              <a:buChar char="•"/>
            </a:pPr>
            <a:r>
              <a:rPr lang="en-US" sz="2003" dirty="0">
                <a:latin typeface="ISSFFONT"/>
              </a:rPr>
              <a:t>Food choices at events (food safety and quality)</a:t>
            </a:r>
          </a:p>
          <a:p>
            <a:r>
              <a:rPr lang="en-US" sz="2003" dirty="0" smtClean="0">
                <a:solidFill>
                  <a:srgbClr val="005D95"/>
                </a:solidFill>
                <a:latin typeface="ISSFFONT"/>
              </a:rPr>
              <a:t>SDG </a:t>
            </a:r>
            <a:r>
              <a:rPr lang="en-US" sz="2003" dirty="0" smtClean="0">
                <a:solidFill>
                  <a:srgbClr val="005D95"/>
                </a:solidFill>
                <a:latin typeface="ISSFFONT"/>
              </a:rPr>
              <a:t>5. Gender Equality</a:t>
            </a:r>
          </a:p>
          <a:p>
            <a:pPr marL="800100" lvl="1" indent="-342900">
              <a:buFont typeface="Arial" panose="020B0604020202020204" pitchFamily="34" charset="0"/>
              <a:buChar char="•"/>
            </a:pPr>
            <a:r>
              <a:rPr lang="en-US" sz="2003" dirty="0" smtClean="0">
                <a:solidFill>
                  <a:schemeClr val="accent3">
                    <a:lumMod val="75000"/>
                  </a:schemeClr>
                </a:solidFill>
                <a:latin typeface="ISSFFONT"/>
              </a:rPr>
              <a:t>Continue fairness between men’s and women’s events</a:t>
            </a:r>
          </a:p>
          <a:p>
            <a:pPr marL="800100" lvl="1" indent="-342900">
              <a:buFont typeface="Arial" panose="020B0604020202020204" pitchFamily="34" charset="0"/>
              <a:buChar char="•"/>
            </a:pPr>
            <a:r>
              <a:rPr lang="en-US" sz="2003" dirty="0" smtClean="0">
                <a:latin typeface="ISSFFONT"/>
              </a:rPr>
              <a:t>Encourage more female coaches and referees</a:t>
            </a:r>
          </a:p>
          <a:p>
            <a:pPr marL="800100" lvl="1" indent="-342900">
              <a:buFont typeface="Arial" panose="020B0604020202020204" pitchFamily="34" charset="0"/>
              <a:buChar char="•"/>
            </a:pPr>
            <a:r>
              <a:rPr lang="en-US" sz="2003" dirty="0" smtClean="0">
                <a:latin typeface="ISSFFONT"/>
              </a:rPr>
              <a:t>Require equality action of all confederations</a:t>
            </a:r>
          </a:p>
          <a:p>
            <a:pPr marL="800100" lvl="1" indent="-342900">
              <a:buFont typeface="Arial" panose="020B0604020202020204" pitchFamily="34" charset="0"/>
              <a:buChar char="•"/>
            </a:pPr>
            <a:r>
              <a:rPr lang="en-US" sz="2003" dirty="0" smtClean="0">
                <a:latin typeface="ISSFFONT"/>
              </a:rPr>
              <a:t>Employee wage equivalence</a:t>
            </a:r>
            <a:endParaRPr lang="en-US" sz="2003" dirty="0">
              <a:latin typeface="ISSFFONT"/>
            </a:endParaRPr>
          </a:p>
          <a:p>
            <a:r>
              <a:rPr lang="en-US" sz="2003" dirty="0" smtClean="0">
                <a:solidFill>
                  <a:srgbClr val="005D95"/>
                </a:solidFill>
                <a:latin typeface="ISSFFONT"/>
              </a:rPr>
              <a:t>SDG </a:t>
            </a:r>
            <a:r>
              <a:rPr lang="en-US" sz="2003" dirty="0" smtClean="0">
                <a:solidFill>
                  <a:srgbClr val="005D95"/>
                </a:solidFill>
                <a:latin typeface="ISSFFONT"/>
              </a:rPr>
              <a:t>7</a:t>
            </a:r>
            <a:r>
              <a:rPr lang="en-US" sz="2003" dirty="0">
                <a:solidFill>
                  <a:srgbClr val="005D95"/>
                </a:solidFill>
                <a:latin typeface="ISSFFONT"/>
              </a:rPr>
              <a:t>. Clean Energy</a:t>
            </a:r>
          </a:p>
          <a:p>
            <a:pPr marL="742950" lvl="1" indent="-285750">
              <a:buFont typeface="Arial" panose="020B0604020202020204" pitchFamily="34" charset="0"/>
              <a:buChar char="•"/>
            </a:pPr>
            <a:r>
              <a:rPr lang="en-US" sz="2003" dirty="0">
                <a:latin typeface="ISSFFONT"/>
              </a:rPr>
              <a:t>Energy sources </a:t>
            </a:r>
            <a:r>
              <a:rPr lang="en-US" sz="2003" dirty="0" smtClean="0">
                <a:latin typeface="ISSFFONT"/>
              </a:rPr>
              <a:t>and efficiencies at </a:t>
            </a:r>
            <a:r>
              <a:rPr lang="en-US" sz="2003" dirty="0" err="1" smtClean="0">
                <a:latin typeface="ISSFFONT"/>
              </a:rPr>
              <a:t>offices,range</a:t>
            </a:r>
            <a:r>
              <a:rPr lang="en-US" sz="2003" dirty="0" smtClean="0">
                <a:latin typeface="ISSFFONT"/>
              </a:rPr>
              <a:t> </a:t>
            </a:r>
            <a:r>
              <a:rPr lang="en-US" sz="2003" dirty="0" smtClean="0">
                <a:latin typeface="ISSFFONT"/>
              </a:rPr>
              <a:t>and for transportation </a:t>
            </a:r>
            <a:endParaRPr lang="en-US" sz="2003" dirty="0">
              <a:latin typeface="ISSFFONT"/>
            </a:endParaRPr>
          </a:p>
          <a:p>
            <a:pPr marL="742950" lvl="1" indent="-285750">
              <a:buFont typeface="Arial" panose="020B0604020202020204" pitchFamily="34" charset="0"/>
              <a:buChar char="•"/>
            </a:pPr>
            <a:r>
              <a:rPr lang="en-US" sz="2003" b="1" dirty="0">
                <a:latin typeface="ISSFFONT"/>
              </a:rPr>
              <a:t>Require</a:t>
            </a:r>
            <a:r>
              <a:rPr lang="en-US" sz="2003" dirty="0">
                <a:latin typeface="ISSFFONT"/>
              </a:rPr>
              <a:t> use of mass  </a:t>
            </a:r>
            <a:r>
              <a:rPr lang="en-US" sz="2003" dirty="0" smtClean="0">
                <a:latin typeface="ISSFFONT"/>
              </a:rPr>
              <a:t>transportation and less frequencies</a:t>
            </a:r>
            <a:endParaRPr lang="en-US" sz="2003" dirty="0">
              <a:latin typeface="ISSFFONT"/>
            </a:endParaRPr>
          </a:p>
          <a:p>
            <a:pPr marL="128939" lvl="1">
              <a:lnSpc>
                <a:spcPts val="2404"/>
              </a:lnSpc>
            </a:pPr>
            <a:endParaRPr lang="en-US" sz="2003" dirty="0">
              <a:solidFill>
                <a:srgbClr val="005D95"/>
              </a:solidFill>
              <a:latin typeface="ISSFFONT"/>
            </a:endParaRPr>
          </a:p>
          <a:p>
            <a:pPr marL="128939" lvl="1" algn="l">
              <a:lnSpc>
                <a:spcPts val="2404"/>
              </a:lnSpc>
            </a:pPr>
            <a:endParaRPr lang="en-US" sz="2003" dirty="0">
              <a:solidFill>
                <a:srgbClr val="005D95"/>
              </a:solidFill>
              <a:latin typeface="ISSFFONT"/>
            </a:endParaRPr>
          </a:p>
        </p:txBody>
      </p:sp>
      <p:sp>
        <p:nvSpPr>
          <p:cNvPr id="6" name="AutoShape 6"/>
          <p:cNvSpPr/>
          <p:nvPr/>
        </p:nvSpPr>
        <p:spPr>
          <a:xfrm>
            <a:off x="126770" y="6770354"/>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7" name="TextBox 7"/>
          <p:cNvSpPr txBox="1"/>
          <p:nvPr/>
        </p:nvSpPr>
        <p:spPr>
          <a:xfrm>
            <a:off x="178055" y="7055158"/>
            <a:ext cx="2863851" cy="174140"/>
          </a:xfrm>
          <a:prstGeom prst="rect">
            <a:avLst/>
          </a:prstGeom>
        </p:spPr>
        <p:txBody>
          <a:bodyPr lIns="0" tIns="0" rIns="0" bIns="0" rtlCol="0" anchor="t">
            <a:spAutoFit/>
          </a:bodyPr>
          <a:lstStyle/>
          <a:p>
            <a:pPr algn="l">
              <a:lnSpc>
                <a:spcPts val="1242"/>
              </a:lnSpc>
            </a:pPr>
            <a:r>
              <a:rPr lang="en-US" sz="1150">
                <a:solidFill>
                  <a:srgbClr val="000000"/>
                </a:solidFill>
                <a:latin typeface="Arimo Bold"/>
              </a:rPr>
              <a:t>Munich, Ger 02 - 07 DEC 2023</a:t>
            </a:r>
          </a:p>
        </p:txBody>
      </p:sp>
      <p:sp>
        <p:nvSpPr>
          <p:cNvPr id="9" name="Freeform 9"/>
          <p:cNvSpPr/>
          <p:nvPr/>
        </p:nvSpPr>
        <p:spPr>
          <a:xfrm>
            <a:off x="7699128" y="246706"/>
            <a:ext cx="1911776" cy="1031291"/>
          </a:xfrm>
          <a:custGeom>
            <a:avLst/>
            <a:gdLst/>
            <a:ahLst/>
            <a:cxnLst/>
            <a:rect l="l" t="t" r="r" b="b"/>
            <a:pathLst>
              <a:path w="1911776" h="1031291">
                <a:moveTo>
                  <a:pt x="0" y="0"/>
                </a:moveTo>
                <a:lnTo>
                  <a:pt x="1911776" y="0"/>
                </a:lnTo>
                <a:lnTo>
                  <a:pt x="1911776" y="1031292"/>
                </a:lnTo>
                <a:lnTo>
                  <a:pt x="0" y="1031292"/>
                </a:lnTo>
                <a:lnTo>
                  <a:pt x="0" y="0"/>
                </a:lnTo>
                <a:close/>
              </a:path>
            </a:pathLst>
          </a:custGeom>
          <a:blipFill>
            <a:blip r:embed="rId3"/>
            <a:stretch>
              <a:fillRect t="-38955"/>
            </a:stretch>
          </a:blipFill>
        </p:spPr>
        <p:txBody>
          <a:bodyPr/>
          <a:lstStyle/>
          <a:p>
            <a:endParaRPr lang="de-DE"/>
          </a:p>
        </p:txBody>
      </p:sp>
      <p:sp>
        <p:nvSpPr>
          <p:cNvPr id="10" name="Freeform 10"/>
          <p:cNvSpPr/>
          <p:nvPr/>
        </p:nvSpPr>
        <p:spPr>
          <a:xfrm>
            <a:off x="178055" y="156283"/>
            <a:ext cx="891740" cy="1121715"/>
          </a:xfrm>
          <a:custGeom>
            <a:avLst/>
            <a:gdLst/>
            <a:ahLst/>
            <a:cxnLst/>
            <a:rect l="l" t="t" r="r" b="b"/>
            <a:pathLst>
              <a:path w="891740" h="1121715">
                <a:moveTo>
                  <a:pt x="0" y="0"/>
                </a:moveTo>
                <a:lnTo>
                  <a:pt x="891740" y="0"/>
                </a:lnTo>
                <a:lnTo>
                  <a:pt x="891740" y="1121715"/>
                </a:lnTo>
                <a:lnTo>
                  <a:pt x="0" y="1121715"/>
                </a:lnTo>
                <a:lnTo>
                  <a:pt x="0" y="0"/>
                </a:lnTo>
                <a:close/>
              </a:path>
            </a:pathLst>
          </a:custGeom>
          <a:blipFill>
            <a:blip r:embed="rId4"/>
            <a:stretch>
              <a:fillRect/>
            </a:stretch>
          </a:blipFill>
        </p:spPr>
        <p:txBody>
          <a:bodyPr/>
          <a:lstStyle/>
          <a:p>
            <a:endParaRPr lang="de-DE"/>
          </a:p>
        </p:txBody>
      </p:sp>
      <p:sp>
        <p:nvSpPr>
          <p:cNvPr id="11" name="TextBox 11"/>
          <p:cNvSpPr txBox="1"/>
          <p:nvPr/>
        </p:nvSpPr>
        <p:spPr>
          <a:xfrm>
            <a:off x="1211958" y="385481"/>
            <a:ext cx="2547275" cy="676852"/>
          </a:xfrm>
          <a:prstGeom prst="rect">
            <a:avLst/>
          </a:prstGeom>
        </p:spPr>
        <p:txBody>
          <a:bodyPr lIns="0" tIns="0" rIns="0" bIns="0" rtlCol="0" anchor="t">
            <a:spAutoFit/>
          </a:bodyPr>
          <a:lstStyle/>
          <a:p>
            <a:pPr>
              <a:lnSpc>
                <a:spcPts val="1403"/>
              </a:lnSpc>
            </a:pPr>
            <a:endParaRPr dirty="0"/>
          </a:p>
          <a:p>
            <a:pPr algn="l">
              <a:lnSpc>
                <a:spcPts val="1995"/>
              </a:lnSpc>
            </a:pPr>
            <a:r>
              <a:rPr lang="en-US" sz="1662" dirty="0">
                <a:solidFill>
                  <a:srgbClr val="0075BF"/>
                </a:solidFill>
                <a:latin typeface="Arimo Bold"/>
              </a:rPr>
              <a:t>WORKSHOP </a:t>
            </a:r>
          </a:p>
          <a:p>
            <a:pPr algn="l">
              <a:lnSpc>
                <a:spcPts val="1995"/>
              </a:lnSpc>
            </a:pPr>
            <a:r>
              <a:rPr lang="en-US" sz="1662" dirty="0">
                <a:solidFill>
                  <a:srgbClr val="000000"/>
                </a:solidFill>
                <a:latin typeface="Arimo Bold"/>
              </a:rPr>
              <a:t>MUNICH 2023</a:t>
            </a:r>
          </a:p>
        </p:txBody>
      </p:sp>
      <p:sp>
        <p:nvSpPr>
          <p:cNvPr id="12" name="TextBox 8"/>
          <p:cNvSpPr txBox="1"/>
          <p:nvPr/>
        </p:nvSpPr>
        <p:spPr>
          <a:xfrm>
            <a:off x="178054" y="6842620"/>
            <a:ext cx="5460745" cy="205184"/>
          </a:xfrm>
          <a:prstGeom prst="rect">
            <a:avLst/>
          </a:prstGeom>
        </p:spPr>
        <p:txBody>
          <a:bodyPr wrap="square" lIns="0" tIns="0" rIns="0" bIns="0" rtlCol="0" anchor="t">
            <a:spAutoFit/>
          </a:bodyPr>
          <a:lstStyle/>
          <a:p>
            <a:pPr>
              <a:lnSpc>
                <a:spcPts val="1565"/>
              </a:lnSpc>
            </a:pPr>
            <a:r>
              <a:rPr lang="en-US" sz="1304" dirty="0">
                <a:solidFill>
                  <a:srgbClr val="0075BF"/>
                </a:solidFill>
                <a:latin typeface="Arimo Bold"/>
              </a:rPr>
              <a:t>ISSF CHAMPIONSHIP ORGANIZERS WORKSHOP - Sustainability</a:t>
            </a:r>
          </a:p>
        </p:txBody>
      </p:sp>
    </p:spTree>
    <p:extLst>
      <p:ext uri="{BB962C8B-B14F-4D97-AF65-F5344CB8AC3E}">
        <p14:creationId xmlns:p14="http://schemas.microsoft.com/office/powerpoint/2010/main" val="397984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6770" y="1349435"/>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3" name="AutoShape 3"/>
          <p:cNvSpPr/>
          <p:nvPr/>
        </p:nvSpPr>
        <p:spPr>
          <a:xfrm>
            <a:off x="126770" y="2040696"/>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4" name="TextBox 4"/>
          <p:cNvSpPr txBox="1"/>
          <p:nvPr/>
        </p:nvSpPr>
        <p:spPr>
          <a:xfrm>
            <a:off x="382891" y="1469133"/>
            <a:ext cx="8989709" cy="448841"/>
          </a:xfrm>
          <a:prstGeom prst="rect">
            <a:avLst/>
          </a:prstGeom>
        </p:spPr>
        <p:txBody>
          <a:bodyPr wrap="square" lIns="0" tIns="0" rIns="0" bIns="0" rtlCol="0" anchor="t">
            <a:spAutoFit/>
          </a:bodyPr>
          <a:lstStyle/>
          <a:p>
            <a:pPr algn="l">
              <a:lnSpc>
                <a:spcPts val="3488"/>
              </a:lnSpc>
            </a:pPr>
            <a:r>
              <a:rPr lang="en-US" sz="2800" dirty="0" smtClean="0">
                <a:solidFill>
                  <a:srgbClr val="0075BF"/>
                </a:solidFill>
                <a:latin typeface="ISSFFont 1"/>
              </a:rPr>
              <a:t>ISSF and ISSF event Organizing Committees</a:t>
            </a:r>
            <a:endParaRPr lang="en-US" sz="2800" dirty="0">
              <a:solidFill>
                <a:srgbClr val="0075BF"/>
              </a:solidFill>
              <a:latin typeface="ISSFFont 1"/>
            </a:endParaRPr>
          </a:p>
        </p:txBody>
      </p:sp>
      <p:sp>
        <p:nvSpPr>
          <p:cNvPr id="5" name="TextBox 5"/>
          <p:cNvSpPr txBox="1"/>
          <p:nvPr/>
        </p:nvSpPr>
        <p:spPr>
          <a:xfrm>
            <a:off x="178055" y="2173578"/>
            <a:ext cx="9500061" cy="5114477"/>
          </a:xfrm>
          <a:prstGeom prst="rect">
            <a:avLst/>
          </a:prstGeom>
        </p:spPr>
        <p:txBody>
          <a:bodyPr wrap="square" lIns="0" tIns="0" rIns="0" bIns="0" rtlCol="0" anchor="t">
            <a:spAutoFit/>
          </a:bodyPr>
          <a:lstStyle/>
          <a:p>
            <a:r>
              <a:rPr lang="en-US" sz="2003" b="1" dirty="0">
                <a:solidFill>
                  <a:srgbClr val="005D95"/>
                </a:solidFill>
                <a:latin typeface="ISSFFONT"/>
              </a:rPr>
              <a:t>MEASURE,  DOCUMENT,   REDUCE, MEASURE,  DOCUMENT IMPROVEMENT</a:t>
            </a:r>
          </a:p>
          <a:p>
            <a:endParaRPr lang="en-US" sz="2003" dirty="0">
              <a:solidFill>
                <a:srgbClr val="005D95"/>
              </a:solidFill>
              <a:latin typeface="ISSFFONT"/>
            </a:endParaRPr>
          </a:p>
          <a:p>
            <a:r>
              <a:rPr lang="en-US" sz="2003" dirty="0" smtClean="0">
                <a:solidFill>
                  <a:srgbClr val="005D95"/>
                </a:solidFill>
                <a:latin typeface="ISSFFONT"/>
              </a:rPr>
              <a:t>SDG </a:t>
            </a:r>
            <a:r>
              <a:rPr lang="en-US" sz="2003" dirty="0">
                <a:solidFill>
                  <a:srgbClr val="005D95"/>
                </a:solidFill>
                <a:latin typeface="ISSFFONT"/>
              </a:rPr>
              <a:t>8. Decent Work and Economic Growth</a:t>
            </a:r>
          </a:p>
          <a:p>
            <a:pPr marL="742950" lvl="1" indent="-285750">
              <a:buFont typeface="Arial" panose="020B0604020202020204" pitchFamily="34" charset="0"/>
              <a:buChar char="•"/>
            </a:pPr>
            <a:r>
              <a:rPr lang="en-US" sz="2003" dirty="0">
                <a:solidFill>
                  <a:schemeClr val="accent3">
                    <a:lumMod val="75000"/>
                  </a:schemeClr>
                </a:solidFill>
                <a:latin typeface="ISSFFONT"/>
              </a:rPr>
              <a:t>Employee Occupational safety</a:t>
            </a:r>
          </a:p>
          <a:p>
            <a:pPr marL="742950" lvl="1" indent="-285750">
              <a:buFont typeface="Arial" panose="020B0604020202020204" pitchFamily="34" charset="0"/>
              <a:buChar char="•"/>
            </a:pPr>
            <a:r>
              <a:rPr lang="en-US" sz="2003" dirty="0">
                <a:solidFill>
                  <a:schemeClr val="accent3">
                    <a:lumMod val="75000"/>
                  </a:schemeClr>
                </a:solidFill>
                <a:latin typeface="ISSFFONT"/>
              </a:rPr>
              <a:t>Employment </a:t>
            </a:r>
            <a:r>
              <a:rPr lang="en-US" sz="2003" dirty="0" smtClean="0">
                <a:solidFill>
                  <a:schemeClr val="accent3">
                    <a:lumMod val="75000"/>
                  </a:schemeClr>
                </a:solidFill>
                <a:latin typeface="ISSFFONT"/>
              </a:rPr>
              <a:t>and economics in </a:t>
            </a:r>
            <a:r>
              <a:rPr lang="en-US" sz="2003" dirty="0">
                <a:solidFill>
                  <a:schemeClr val="accent3">
                    <a:lumMod val="75000"/>
                  </a:schemeClr>
                </a:solidFill>
                <a:latin typeface="ISSFFONT"/>
              </a:rPr>
              <a:t>rural </a:t>
            </a:r>
            <a:r>
              <a:rPr lang="en-US" sz="2003" dirty="0" smtClean="0">
                <a:solidFill>
                  <a:schemeClr val="accent3">
                    <a:lumMod val="75000"/>
                  </a:schemeClr>
                </a:solidFill>
                <a:latin typeface="ISSFFONT"/>
              </a:rPr>
              <a:t>areas</a:t>
            </a:r>
          </a:p>
          <a:p>
            <a:pPr lvl="1"/>
            <a:endParaRPr lang="en-US" sz="2003" dirty="0">
              <a:solidFill>
                <a:schemeClr val="accent3">
                  <a:lumMod val="75000"/>
                </a:schemeClr>
              </a:solidFill>
              <a:latin typeface="ISSFFONT"/>
            </a:endParaRPr>
          </a:p>
          <a:p>
            <a:r>
              <a:rPr lang="en-US" sz="2003" dirty="0" smtClean="0">
                <a:solidFill>
                  <a:srgbClr val="005D95"/>
                </a:solidFill>
                <a:latin typeface="ISSFFONT"/>
              </a:rPr>
              <a:t>SDG10</a:t>
            </a:r>
            <a:r>
              <a:rPr lang="en-US" sz="2003" dirty="0">
                <a:solidFill>
                  <a:srgbClr val="005D95"/>
                </a:solidFill>
                <a:latin typeface="ISSFFONT"/>
              </a:rPr>
              <a:t>. Reduced Inequalities</a:t>
            </a:r>
          </a:p>
          <a:p>
            <a:pPr marL="742950" lvl="1" indent="-285750">
              <a:buFont typeface="Arial" panose="020B0604020202020204" pitchFamily="34" charset="0"/>
              <a:buChar char="•"/>
            </a:pPr>
            <a:r>
              <a:rPr lang="en-US" sz="2003" dirty="0">
                <a:latin typeface="ISSFFONT"/>
              </a:rPr>
              <a:t>Para events combined with regular </a:t>
            </a:r>
            <a:r>
              <a:rPr lang="en-US" sz="2003" dirty="0" smtClean="0">
                <a:latin typeface="ISSFFONT"/>
              </a:rPr>
              <a:t>events ? Mixed teams </a:t>
            </a:r>
            <a:endParaRPr lang="en-US" sz="2003" dirty="0">
              <a:latin typeface="ISSFFONT"/>
            </a:endParaRPr>
          </a:p>
          <a:p>
            <a:pPr marL="742950" lvl="1" indent="-285750">
              <a:buFont typeface="Arial" panose="020B0604020202020204" pitchFamily="34" charset="0"/>
              <a:buChar char="•"/>
            </a:pPr>
            <a:r>
              <a:rPr lang="en-US" sz="2003" dirty="0">
                <a:latin typeface="ISSFFONT"/>
              </a:rPr>
              <a:t>Employee and Volunteer gender ratio and policies </a:t>
            </a:r>
            <a:endParaRPr lang="en-US" sz="2003" dirty="0" smtClean="0">
              <a:latin typeface="ISSFFONT"/>
            </a:endParaRPr>
          </a:p>
          <a:p>
            <a:pPr marL="742950" lvl="1" indent="-285750">
              <a:buFont typeface="Arial" panose="020B0604020202020204" pitchFamily="34" charset="0"/>
              <a:buChar char="•"/>
            </a:pPr>
            <a:endParaRPr lang="en-US" sz="2003" dirty="0">
              <a:latin typeface="ISSFFONT"/>
            </a:endParaRPr>
          </a:p>
          <a:p>
            <a:r>
              <a:rPr lang="en-US" sz="2003" dirty="0" smtClean="0">
                <a:solidFill>
                  <a:srgbClr val="005D95"/>
                </a:solidFill>
                <a:latin typeface="ISSFFONT"/>
              </a:rPr>
              <a:t>SDG13</a:t>
            </a:r>
            <a:r>
              <a:rPr lang="en-US" sz="2003" dirty="0">
                <a:solidFill>
                  <a:srgbClr val="005D95"/>
                </a:solidFill>
                <a:latin typeface="ISSFFONT"/>
              </a:rPr>
              <a:t>. Climate Action</a:t>
            </a:r>
          </a:p>
          <a:p>
            <a:pPr marL="742950" lvl="1" indent="-285750">
              <a:buFont typeface="Arial" panose="020B0604020202020204" pitchFamily="34" charset="0"/>
              <a:buChar char="•"/>
            </a:pPr>
            <a:r>
              <a:rPr lang="en-US" dirty="0" smtClean="0">
                <a:latin typeface="ISSFFONT"/>
              </a:rPr>
              <a:t>Reduced Plastic use/recycling </a:t>
            </a:r>
            <a:r>
              <a:rPr lang="en-US" dirty="0">
                <a:latin typeface="ISSFFONT"/>
              </a:rPr>
              <a:t>(food packaging, water bottles, shotgun hulls, wads)</a:t>
            </a:r>
          </a:p>
          <a:p>
            <a:pPr marL="742950" lvl="1" indent="-285750">
              <a:buFont typeface="Arial" panose="020B0604020202020204" pitchFamily="34" charset="0"/>
              <a:buChar char="•"/>
            </a:pPr>
            <a:r>
              <a:rPr lang="en-US" dirty="0">
                <a:latin typeface="ISSFFONT"/>
              </a:rPr>
              <a:t>Reducing Carbon Footprint </a:t>
            </a:r>
            <a:r>
              <a:rPr lang="en-US" dirty="0" smtClean="0">
                <a:latin typeface="ISSFFONT"/>
              </a:rPr>
              <a:t>- </a:t>
            </a:r>
            <a:r>
              <a:rPr lang="en-US" dirty="0">
                <a:latin typeface="ISSFFONT"/>
              </a:rPr>
              <a:t>scheduling events, transportation,</a:t>
            </a:r>
          </a:p>
          <a:p>
            <a:pPr marL="742950" lvl="1" indent="-285750">
              <a:buFont typeface="Arial" panose="020B0604020202020204" pitchFamily="34" charset="0"/>
              <a:buChar char="•"/>
            </a:pPr>
            <a:r>
              <a:rPr lang="en-US" dirty="0">
                <a:latin typeface="ISSFFONT"/>
              </a:rPr>
              <a:t>Paper reduction – </a:t>
            </a:r>
            <a:r>
              <a:rPr lang="en-US" dirty="0">
                <a:solidFill>
                  <a:schemeClr val="accent3">
                    <a:lumMod val="75000"/>
                  </a:schemeClr>
                </a:solidFill>
                <a:latin typeface="ISSFFONT"/>
              </a:rPr>
              <a:t>electronic </a:t>
            </a:r>
            <a:r>
              <a:rPr lang="en-US" dirty="0" smtClean="0">
                <a:solidFill>
                  <a:schemeClr val="accent3">
                    <a:lumMod val="75000"/>
                  </a:schemeClr>
                </a:solidFill>
                <a:latin typeface="ISSFFONT"/>
              </a:rPr>
              <a:t>targets</a:t>
            </a:r>
            <a:r>
              <a:rPr lang="en-US" dirty="0" smtClean="0">
                <a:latin typeface="ISSFFONT"/>
              </a:rPr>
              <a:t>, paperless events</a:t>
            </a:r>
            <a:endParaRPr lang="en-US" dirty="0">
              <a:latin typeface="ISSFFONT"/>
            </a:endParaRPr>
          </a:p>
          <a:p>
            <a:pPr marL="742950" lvl="1" indent="-285750">
              <a:buFont typeface="Arial" panose="020B0604020202020204" pitchFamily="34" charset="0"/>
              <a:buChar char="•"/>
            </a:pPr>
            <a:r>
              <a:rPr lang="en-US" dirty="0">
                <a:latin typeface="ISSFFONT"/>
              </a:rPr>
              <a:t>Reduced Travel -Increased continental vs World event</a:t>
            </a:r>
            <a:endParaRPr lang="en-US" sz="2000" dirty="0">
              <a:latin typeface="ISSFFONT"/>
            </a:endParaRPr>
          </a:p>
          <a:p>
            <a:endParaRPr lang="en-US" sz="2003" dirty="0" smtClean="0">
              <a:solidFill>
                <a:srgbClr val="005D95"/>
              </a:solidFill>
              <a:latin typeface="ISSFFONT"/>
            </a:endParaRPr>
          </a:p>
          <a:p>
            <a:pPr marL="128939" lvl="1" algn="l">
              <a:lnSpc>
                <a:spcPts val="2404"/>
              </a:lnSpc>
            </a:pPr>
            <a:endParaRPr lang="en-US" sz="2003" dirty="0">
              <a:solidFill>
                <a:srgbClr val="005D95"/>
              </a:solidFill>
              <a:latin typeface="ISSFFONT"/>
            </a:endParaRPr>
          </a:p>
        </p:txBody>
      </p:sp>
      <p:sp>
        <p:nvSpPr>
          <p:cNvPr id="6" name="AutoShape 6"/>
          <p:cNvSpPr/>
          <p:nvPr/>
        </p:nvSpPr>
        <p:spPr>
          <a:xfrm>
            <a:off x="178055" y="6832460"/>
            <a:ext cx="9500061" cy="10160"/>
          </a:xfrm>
          <a:prstGeom prst="line">
            <a:avLst/>
          </a:prstGeom>
          <a:ln w="9525" cap="rnd">
            <a:solidFill>
              <a:srgbClr val="0075BF"/>
            </a:solidFill>
            <a:prstDash val="solid"/>
            <a:headEnd type="none" w="sm" len="sm"/>
            <a:tailEnd type="none" w="sm" len="sm"/>
          </a:ln>
        </p:spPr>
        <p:txBody>
          <a:bodyPr/>
          <a:lstStyle/>
          <a:p>
            <a:endParaRPr lang="de-DE"/>
          </a:p>
        </p:txBody>
      </p:sp>
      <p:sp>
        <p:nvSpPr>
          <p:cNvPr id="7" name="TextBox 7"/>
          <p:cNvSpPr txBox="1"/>
          <p:nvPr/>
        </p:nvSpPr>
        <p:spPr>
          <a:xfrm>
            <a:off x="178055" y="7055158"/>
            <a:ext cx="2863851" cy="174140"/>
          </a:xfrm>
          <a:prstGeom prst="rect">
            <a:avLst/>
          </a:prstGeom>
        </p:spPr>
        <p:txBody>
          <a:bodyPr lIns="0" tIns="0" rIns="0" bIns="0" rtlCol="0" anchor="t">
            <a:spAutoFit/>
          </a:bodyPr>
          <a:lstStyle/>
          <a:p>
            <a:pPr algn="l">
              <a:lnSpc>
                <a:spcPts val="1242"/>
              </a:lnSpc>
            </a:pPr>
            <a:r>
              <a:rPr lang="en-US" sz="1150">
                <a:solidFill>
                  <a:srgbClr val="000000"/>
                </a:solidFill>
                <a:latin typeface="Arimo Bold"/>
              </a:rPr>
              <a:t>Munich, Ger 02 - 07 DEC 2023</a:t>
            </a:r>
          </a:p>
        </p:txBody>
      </p:sp>
      <p:sp>
        <p:nvSpPr>
          <p:cNvPr id="8" name="TextBox 8"/>
          <p:cNvSpPr txBox="1"/>
          <p:nvPr/>
        </p:nvSpPr>
        <p:spPr>
          <a:xfrm>
            <a:off x="178054" y="6842621"/>
            <a:ext cx="6451345" cy="205184"/>
          </a:xfrm>
          <a:prstGeom prst="rect">
            <a:avLst/>
          </a:prstGeom>
        </p:spPr>
        <p:txBody>
          <a:bodyPr wrap="square" lIns="0" tIns="0" rIns="0" bIns="0" rtlCol="0" anchor="t">
            <a:spAutoFit/>
          </a:bodyPr>
          <a:lstStyle/>
          <a:p>
            <a:pPr algn="l">
              <a:lnSpc>
                <a:spcPts val="1565"/>
              </a:lnSpc>
            </a:pPr>
            <a:r>
              <a:rPr lang="en-US" sz="1304" dirty="0">
                <a:solidFill>
                  <a:srgbClr val="0075BF"/>
                </a:solidFill>
                <a:latin typeface="Arimo Bold"/>
              </a:rPr>
              <a:t>ISSF CHAMPIONSHIP ORGANIZERS </a:t>
            </a:r>
            <a:r>
              <a:rPr lang="en-US" sz="1304" dirty="0" smtClean="0">
                <a:solidFill>
                  <a:srgbClr val="0075BF"/>
                </a:solidFill>
                <a:latin typeface="Arimo Bold"/>
              </a:rPr>
              <a:t>WORKSHOP- Sustainability </a:t>
            </a:r>
            <a:endParaRPr lang="en-US" sz="1304" dirty="0">
              <a:solidFill>
                <a:srgbClr val="0075BF"/>
              </a:solidFill>
              <a:latin typeface="Arimo Bold"/>
            </a:endParaRPr>
          </a:p>
        </p:txBody>
      </p:sp>
      <p:sp>
        <p:nvSpPr>
          <p:cNvPr id="9" name="Freeform 9"/>
          <p:cNvSpPr/>
          <p:nvPr/>
        </p:nvSpPr>
        <p:spPr>
          <a:xfrm>
            <a:off x="7699128" y="246706"/>
            <a:ext cx="1911776" cy="1031291"/>
          </a:xfrm>
          <a:custGeom>
            <a:avLst/>
            <a:gdLst/>
            <a:ahLst/>
            <a:cxnLst/>
            <a:rect l="l" t="t" r="r" b="b"/>
            <a:pathLst>
              <a:path w="1911776" h="1031291">
                <a:moveTo>
                  <a:pt x="0" y="0"/>
                </a:moveTo>
                <a:lnTo>
                  <a:pt x="1911776" y="0"/>
                </a:lnTo>
                <a:lnTo>
                  <a:pt x="1911776" y="1031292"/>
                </a:lnTo>
                <a:lnTo>
                  <a:pt x="0" y="1031292"/>
                </a:lnTo>
                <a:lnTo>
                  <a:pt x="0" y="0"/>
                </a:lnTo>
                <a:close/>
              </a:path>
            </a:pathLst>
          </a:custGeom>
          <a:blipFill>
            <a:blip r:embed="rId3"/>
            <a:stretch>
              <a:fillRect t="-38955"/>
            </a:stretch>
          </a:blipFill>
        </p:spPr>
        <p:txBody>
          <a:bodyPr/>
          <a:lstStyle/>
          <a:p>
            <a:endParaRPr lang="de-DE"/>
          </a:p>
        </p:txBody>
      </p:sp>
      <p:sp>
        <p:nvSpPr>
          <p:cNvPr id="10" name="Freeform 10"/>
          <p:cNvSpPr/>
          <p:nvPr/>
        </p:nvSpPr>
        <p:spPr>
          <a:xfrm>
            <a:off x="178055" y="156283"/>
            <a:ext cx="891740" cy="1121715"/>
          </a:xfrm>
          <a:custGeom>
            <a:avLst/>
            <a:gdLst/>
            <a:ahLst/>
            <a:cxnLst/>
            <a:rect l="l" t="t" r="r" b="b"/>
            <a:pathLst>
              <a:path w="891740" h="1121715">
                <a:moveTo>
                  <a:pt x="0" y="0"/>
                </a:moveTo>
                <a:lnTo>
                  <a:pt x="891740" y="0"/>
                </a:lnTo>
                <a:lnTo>
                  <a:pt x="891740" y="1121715"/>
                </a:lnTo>
                <a:lnTo>
                  <a:pt x="0" y="1121715"/>
                </a:lnTo>
                <a:lnTo>
                  <a:pt x="0" y="0"/>
                </a:lnTo>
                <a:close/>
              </a:path>
            </a:pathLst>
          </a:custGeom>
          <a:blipFill>
            <a:blip r:embed="rId4"/>
            <a:stretch>
              <a:fillRect/>
            </a:stretch>
          </a:blipFill>
        </p:spPr>
        <p:txBody>
          <a:bodyPr/>
          <a:lstStyle/>
          <a:p>
            <a:endParaRPr lang="de-DE"/>
          </a:p>
        </p:txBody>
      </p:sp>
      <p:sp>
        <p:nvSpPr>
          <p:cNvPr id="11" name="TextBox 11"/>
          <p:cNvSpPr txBox="1"/>
          <p:nvPr/>
        </p:nvSpPr>
        <p:spPr>
          <a:xfrm>
            <a:off x="1211958" y="385481"/>
            <a:ext cx="2547275" cy="676852"/>
          </a:xfrm>
          <a:prstGeom prst="rect">
            <a:avLst/>
          </a:prstGeom>
        </p:spPr>
        <p:txBody>
          <a:bodyPr lIns="0" tIns="0" rIns="0" bIns="0" rtlCol="0" anchor="t">
            <a:spAutoFit/>
          </a:bodyPr>
          <a:lstStyle/>
          <a:p>
            <a:pPr>
              <a:lnSpc>
                <a:spcPts val="1403"/>
              </a:lnSpc>
            </a:pPr>
            <a:endParaRPr dirty="0"/>
          </a:p>
          <a:p>
            <a:pPr algn="l">
              <a:lnSpc>
                <a:spcPts val="1995"/>
              </a:lnSpc>
            </a:pPr>
            <a:r>
              <a:rPr lang="en-US" sz="1662" dirty="0">
                <a:solidFill>
                  <a:srgbClr val="0075BF"/>
                </a:solidFill>
                <a:latin typeface="Arimo Bold"/>
              </a:rPr>
              <a:t>WORKSHOP </a:t>
            </a:r>
          </a:p>
          <a:p>
            <a:pPr algn="l">
              <a:lnSpc>
                <a:spcPts val="1995"/>
              </a:lnSpc>
            </a:pPr>
            <a:r>
              <a:rPr lang="en-US" sz="1662" dirty="0">
                <a:solidFill>
                  <a:srgbClr val="000000"/>
                </a:solidFill>
                <a:latin typeface="Arimo Bold"/>
              </a:rPr>
              <a:t>MUNICH 2023</a:t>
            </a:r>
          </a:p>
        </p:txBody>
      </p:sp>
    </p:spTree>
    <p:extLst>
      <p:ext uri="{BB962C8B-B14F-4D97-AF65-F5344CB8AC3E}">
        <p14:creationId xmlns:p14="http://schemas.microsoft.com/office/powerpoint/2010/main" val="344291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1411</Words>
  <Application>Microsoft Office PowerPoint</Application>
  <PresentationFormat>Custom</PresentationFormat>
  <Paragraphs>248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Arimo Bold</vt:lpstr>
      <vt:lpstr>Arial</vt:lpstr>
      <vt:lpstr>Calibri</vt:lpstr>
      <vt:lpstr>ISSFFONT</vt:lpstr>
      <vt:lpstr>ISSFFont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ISSF Workshop 2023 - Workshop Opening and Welcome.pptx</dc:title>
  <dc:creator>Sandra Honour</dc:creator>
  <cp:lastModifiedBy>Sandra Honour</cp:lastModifiedBy>
  <cp:revision>23</cp:revision>
  <dcterms:created xsi:type="dcterms:W3CDTF">2006-08-16T00:00:00Z</dcterms:created>
  <dcterms:modified xsi:type="dcterms:W3CDTF">2023-11-17T04:11:17Z</dcterms:modified>
  <dc:identifier>DAFw8Uzm_nc</dc:identifier>
</cp:coreProperties>
</file>